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261" r:id="rId3"/>
    <p:sldId id="257" r:id="rId4"/>
    <p:sldId id="290" r:id="rId5"/>
    <p:sldId id="258" r:id="rId6"/>
    <p:sldId id="259" r:id="rId7"/>
    <p:sldId id="291" r:id="rId8"/>
    <p:sldId id="292" r:id="rId9"/>
    <p:sldId id="293" r:id="rId10"/>
    <p:sldId id="294" r:id="rId11"/>
    <p:sldId id="307" r:id="rId12"/>
    <p:sldId id="296" r:id="rId13"/>
    <p:sldId id="300" r:id="rId14"/>
    <p:sldId id="298" r:id="rId15"/>
    <p:sldId id="299" r:id="rId16"/>
    <p:sldId id="297" r:id="rId17"/>
    <p:sldId id="301" r:id="rId18"/>
    <p:sldId id="262" r:id="rId19"/>
    <p:sldId id="264" r:id="rId20"/>
    <p:sldId id="265" r:id="rId21"/>
    <p:sldId id="266" r:id="rId22"/>
    <p:sldId id="268" r:id="rId23"/>
    <p:sldId id="303" r:id="rId24"/>
    <p:sldId id="304" r:id="rId25"/>
    <p:sldId id="267" r:id="rId26"/>
    <p:sldId id="270" r:id="rId27"/>
    <p:sldId id="271" r:id="rId28"/>
    <p:sldId id="272" r:id="rId29"/>
    <p:sldId id="274" r:id="rId30"/>
    <p:sldId id="273" r:id="rId31"/>
    <p:sldId id="275" r:id="rId32"/>
    <p:sldId id="276" r:id="rId33"/>
    <p:sldId id="306" r:id="rId34"/>
    <p:sldId id="277" r:id="rId35"/>
    <p:sldId id="278" r:id="rId36"/>
    <p:sldId id="285" r:id="rId37"/>
    <p:sldId id="286" r:id="rId38"/>
    <p:sldId id="287" r:id="rId39"/>
    <p:sldId id="288" r:id="rId40"/>
    <p:sldId id="289" r:id="rId41"/>
    <p:sldId id="279" r:id="rId42"/>
    <p:sldId id="280" r:id="rId43"/>
    <p:sldId id="283" r:id="rId44"/>
    <p:sldId id="281" r:id="rId45"/>
    <p:sldId id="284" r:id="rId46"/>
    <p:sldId id="305" r:id="rId47"/>
    <p:sldId id="308" r:id="rId48"/>
    <p:sldId id="263" r:id="rId49"/>
    <p:sldId id="282" r:id="rId5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7" autoAdjust="0"/>
  </p:normalViewPr>
  <p:slideViewPr>
    <p:cSldViewPr snapToGrid="0">
      <p:cViewPr varScale="1">
        <p:scale>
          <a:sx n="78" d="100"/>
          <a:sy n="78" d="100"/>
        </p:scale>
        <p:origin x="80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hyperlink" Target="https://www.youtube.com/watch?v=y0OtFpC7yag" TargetMode="External"/><Relationship Id="rId7" Type="http://schemas.openxmlformats.org/officeDocument/2006/relationships/hyperlink" Target="http://www.rqr.coop/" TargetMode="External"/><Relationship Id="rId2" Type="http://schemas.openxmlformats.org/officeDocument/2006/relationships/hyperlink" Target="https://www.youtube.com/watch?v=DvwS7cV9GmQ" TargetMode="External"/><Relationship Id="rId1" Type="http://schemas.openxmlformats.org/officeDocument/2006/relationships/hyperlink" Target="https://www.inc.com/guides/2010/06/defining-your-target-market.html" TargetMode="External"/><Relationship Id="rId6" Type="http://schemas.openxmlformats.org/officeDocument/2006/relationships/hyperlink" Target="https://www.google.com/search?q=create+outstanding+content&amp;rlz=1C1CHBF_enUS809US809&amp;oq=create+outstanding+content&amp;aqs=chrome..69i57.5363j0j4&amp;sourceid=chrome&amp;ie=UTF-8#kpvalbx=1" TargetMode="External"/><Relationship Id="rId5" Type="http://schemas.openxmlformats.org/officeDocument/2006/relationships/hyperlink" Target="https://www.brandingmag.com/2015/07/23/6-tips-for-reaching-a-larger-target-market/" TargetMode="External"/><Relationship Id="rId4" Type="http://schemas.openxmlformats.org/officeDocument/2006/relationships/hyperlink" Target="https://www.entrepreneur.com/slideshow/299487#1"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hyperlink" Target="https://www.entrepreneur.com/slideshow/299487#1" TargetMode="External"/><Relationship Id="rId2" Type="http://schemas.openxmlformats.org/officeDocument/2006/relationships/hyperlink" Target="https://www.youtube.com/watch?v=y0OtFpC7yag" TargetMode="External"/><Relationship Id="rId1" Type="http://schemas.openxmlformats.org/officeDocument/2006/relationships/hyperlink" Target="https://www.inc.com/guides/2010/06/defining-your-target-market.html" TargetMode="External"/><Relationship Id="rId6" Type="http://schemas.openxmlformats.org/officeDocument/2006/relationships/hyperlink" Target="http://www.rqr.coop/" TargetMode="External"/><Relationship Id="rId5" Type="http://schemas.openxmlformats.org/officeDocument/2006/relationships/hyperlink" Target="https://www.google.com/search?q=create+outstanding+content&amp;rlz=1C1CHBF_enUS809US809&amp;oq=create+outstanding+content&amp;aqs=chrome..69i57.5363j0j4&amp;sourceid=chrome&amp;ie=UTF-8#kpvalbx=1" TargetMode="External"/><Relationship Id="rId4" Type="http://schemas.openxmlformats.org/officeDocument/2006/relationships/hyperlink" Target="https://www.brandingmag.com/2015/07/23/6-tips-for-reaching-a-larger-target-market/"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0139C-11DB-465B-BA73-E0219651322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7C39906-02F9-4FB7-BCB4-D3A69AD1E902}">
      <dgm:prSet/>
      <dgm:spPr/>
      <dgm:t>
        <a:bodyPr/>
        <a:lstStyle/>
        <a:p>
          <a:r>
            <a:rPr lang="en-US" u="sng"/>
            <a:t>You will need:</a:t>
          </a:r>
          <a:endParaRPr lang="en-US"/>
        </a:p>
      </dgm:t>
    </dgm:pt>
    <dgm:pt modelId="{BCB9D063-4229-4121-81FC-71D4DFE7DA31}" type="parTrans" cxnId="{B34EA90E-3DD7-46B0-90D6-E9C7DFE790C1}">
      <dgm:prSet/>
      <dgm:spPr/>
      <dgm:t>
        <a:bodyPr/>
        <a:lstStyle/>
        <a:p>
          <a:endParaRPr lang="en-US"/>
        </a:p>
      </dgm:t>
    </dgm:pt>
    <dgm:pt modelId="{C9F6A8C3-3CAA-4E43-B9E8-C77958E607AA}" type="sibTrans" cxnId="{B34EA90E-3DD7-46B0-90D6-E9C7DFE790C1}">
      <dgm:prSet/>
      <dgm:spPr/>
      <dgm:t>
        <a:bodyPr/>
        <a:lstStyle/>
        <a:p>
          <a:endParaRPr lang="en-US"/>
        </a:p>
      </dgm:t>
    </dgm:pt>
    <dgm:pt modelId="{DE6F6A26-482B-4C53-A421-01C1873A4A6F}">
      <dgm:prSet/>
      <dgm:spPr/>
      <dgm:t>
        <a:bodyPr/>
        <a:lstStyle/>
        <a:p>
          <a:r>
            <a:rPr lang="en-US"/>
            <a:t>A computer</a:t>
          </a:r>
        </a:p>
      </dgm:t>
    </dgm:pt>
    <dgm:pt modelId="{2F9F9883-E43A-48B3-8F34-6390A80CB08B}" type="parTrans" cxnId="{35144732-0E78-4620-A985-49B1A50892FC}">
      <dgm:prSet/>
      <dgm:spPr/>
      <dgm:t>
        <a:bodyPr/>
        <a:lstStyle/>
        <a:p>
          <a:endParaRPr lang="en-US"/>
        </a:p>
      </dgm:t>
    </dgm:pt>
    <dgm:pt modelId="{F7C05CC8-1677-4FBC-9D3A-EC5B0398D366}" type="sibTrans" cxnId="{35144732-0E78-4620-A985-49B1A50892FC}">
      <dgm:prSet/>
      <dgm:spPr/>
      <dgm:t>
        <a:bodyPr/>
        <a:lstStyle/>
        <a:p>
          <a:endParaRPr lang="en-US"/>
        </a:p>
      </dgm:t>
    </dgm:pt>
    <dgm:pt modelId="{D751960B-7075-4E20-A083-1613FF97F020}">
      <dgm:prSet/>
      <dgm:spPr/>
      <dgm:t>
        <a:bodyPr/>
        <a:lstStyle/>
        <a:p>
          <a:r>
            <a:rPr lang="en-US"/>
            <a:t>Internet access</a:t>
          </a:r>
        </a:p>
      </dgm:t>
    </dgm:pt>
    <dgm:pt modelId="{586E81AF-5BD3-4D09-B87D-B66DB165B307}" type="parTrans" cxnId="{8AA93F2E-8455-4B15-90EE-9059257CCF73}">
      <dgm:prSet/>
      <dgm:spPr/>
      <dgm:t>
        <a:bodyPr/>
        <a:lstStyle/>
        <a:p>
          <a:endParaRPr lang="en-US"/>
        </a:p>
      </dgm:t>
    </dgm:pt>
    <dgm:pt modelId="{7971E165-88F5-4C83-9282-46773DA3AA70}" type="sibTrans" cxnId="{8AA93F2E-8455-4B15-90EE-9059257CCF73}">
      <dgm:prSet/>
      <dgm:spPr/>
      <dgm:t>
        <a:bodyPr/>
        <a:lstStyle/>
        <a:p>
          <a:endParaRPr lang="en-US"/>
        </a:p>
      </dgm:t>
    </dgm:pt>
    <dgm:pt modelId="{5EF837AE-7DAE-4154-BBE2-7A0741110CF2}">
      <dgm:prSet/>
      <dgm:spPr/>
      <dgm:t>
        <a:bodyPr/>
        <a:lstStyle/>
        <a:p>
          <a:r>
            <a:rPr lang="en-US"/>
            <a:t>The ability to navigate the internet</a:t>
          </a:r>
        </a:p>
      </dgm:t>
    </dgm:pt>
    <dgm:pt modelId="{C80104CB-0C9C-4175-93D1-D027A3DE9C80}" type="parTrans" cxnId="{12FBA289-3785-4DD9-BB5F-5731410EDF08}">
      <dgm:prSet/>
      <dgm:spPr/>
      <dgm:t>
        <a:bodyPr/>
        <a:lstStyle/>
        <a:p>
          <a:endParaRPr lang="en-US"/>
        </a:p>
      </dgm:t>
    </dgm:pt>
    <dgm:pt modelId="{F446F05B-A85A-459B-90D9-AA35B320404A}" type="sibTrans" cxnId="{12FBA289-3785-4DD9-BB5F-5731410EDF08}">
      <dgm:prSet/>
      <dgm:spPr/>
      <dgm:t>
        <a:bodyPr/>
        <a:lstStyle/>
        <a:p>
          <a:endParaRPr lang="en-US"/>
        </a:p>
      </dgm:t>
    </dgm:pt>
    <dgm:pt modelId="{B0C14871-7636-44DF-B42F-ADCCD682D29D}">
      <dgm:prSet/>
      <dgm:spPr/>
      <dgm:t>
        <a:bodyPr/>
        <a:lstStyle/>
        <a:p>
          <a:r>
            <a:rPr lang="en-US"/>
            <a:t>A desire to learn</a:t>
          </a:r>
        </a:p>
      </dgm:t>
    </dgm:pt>
    <dgm:pt modelId="{33E1C81B-030D-4CE5-AB11-9860FA37EC72}" type="parTrans" cxnId="{9F1BB9CC-D4FD-48AA-80DF-4F5839A2DE42}">
      <dgm:prSet/>
      <dgm:spPr/>
      <dgm:t>
        <a:bodyPr/>
        <a:lstStyle/>
        <a:p>
          <a:endParaRPr lang="en-US"/>
        </a:p>
      </dgm:t>
    </dgm:pt>
    <dgm:pt modelId="{E2F14C8C-2CC8-44F9-A2E5-CEA8A0D8C875}" type="sibTrans" cxnId="{9F1BB9CC-D4FD-48AA-80DF-4F5839A2DE42}">
      <dgm:prSet/>
      <dgm:spPr/>
      <dgm:t>
        <a:bodyPr/>
        <a:lstStyle/>
        <a:p>
          <a:endParaRPr lang="en-US"/>
        </a:p>
      </dgm:t>
    </dgm:pt>
    <dgm:pt modelId="{DD85E9FE-4C64-4529-95D1-FE119A04DCD0}">
      <dgm:prSet/>
      <dgm:spPr/>
      <dgm:t>
        <a:bodyPr/>
        <a:lstStyle/>
        <a:p>
          <a:r>
            <a:rPr lang="en-US"/>
            <a:t>About three hours of your time</a:t>
          </a:r>
        </a:p>
      </dgm:t>
    </dgm:pt>
    <dgm:pt modelId="{3CB8FC36-86B0-4A49-97BC-042C323E4AB8}" type="parTrans" cxnId="{DD43E2FA-E443-4F8A-A6DA-5B3B9B96AE25}">
      <dgm:prSet/>
      <dgm:spPr/>
      <dgm:t>
        <a:bodyPr/>
        <a:lstStyle/>
        <a:p>
          <a:endParaRPr lang="en-US"/>
        </a:p>
      </dgm:t>
    </dgm:pt>
    <dgm:pt modelId="{0F886D76-8BC5-4808-BD3A-B9371878A269}" type="sibTrans" cxnId="{DD43E2FA-E443-4F8A-A6DA-5B3B9B96AE25}">
      <dgm:prSet/>
      <dgm:spPr/>
      <dgm:t>
        <a:bodyPr/>
        <a:lstStyle/>
        <a:p>
          <a:endParaRPr lang="en-US"/>
        </a:p>
      </dgm:t>
    </dgm:pt>
    <dgm:pt modelId="{DA0AF294-1EAE-49C7-AFE3-714E7C6DE018}" type="pres">
      <dgm:prSet presAssocID="{B590139C-11DB-465B-BA73-E02196513229}" presName="linear" presStyleCnt="0">
        <dgm:presLayoutVars>
          <dgm:animLvl val="lvl"/>
          <dgm:resizeHandles val="exact"/>
        </dgm:presLayoutVars>
      </dgm:prSet>
      <dgm:spPr/>
    </dgm:pt>
    <dgm:pt modelId="{E6CBB894-E2E2-453D-999F-C25E6D8D2E0C}" type="pres">
      <dgm:prSet presAssocID="{27C39906-02F9-4FB7-BCB4-D3A69AD1E902}" presName="parentText" presStyleLbl="node1" presStyleIdx="0" presStyleCnt="1">
        <dgm:presLayoutVars>
          <dgm:chMax val="0"/>
          <dgm:bulletEnabled val="1"/>
        </dgm:presLayoutVars>
      </dgm:prSet>
      <dgm:spPr/>
    </dgm:pt>
    <dgm:pt modelId="{E2B7824C-46AC-4288-A5C2-A0B931354CB3}" type="pres">
      <dgm:prSet presAssocID="{27C39906-02F9-4FB7-BCB4-D3A69AD1E902}" presName="childText" presStyleLbl="revTx" presStyleIdx="0" presStyleCnt="1">
        <dgm:presLayoutVars>
          <dgm:bulletEnabled val="1"/>
        </dgm:presLayoutVars>
      </dgm:prSet>
      <dgm:spPr/>
    </dgm:pt>
  </dgm:ptLst>
  <dgm:cxnLst>
    <dgm:cxn modelId="{B34EA90E-3DD7-46B0-90D6-E9C7DFE790C1}" srcId="{B590139C-11DB-465B-BA73-E02196513229}" destId="{27C39906-02F9-4FB7-BCB4-D3A69AD1E902}" srcOrd="0" destOrd="0" parTransId="{BCB9D063-4229-4121-81FC-71D4DFE7DA31}" sibTransId="{C9F6A8C3-3CAA-4E43-B9E8-C77958E607AA}"/>
    <dgm:cxn modelId="{AAC0DC1A-6896-462E-9F8B-C3E45264566D}" type="presOf" srcId="{5EF837AE-7DAE-4154-BBE2-7A0741110CF2}" destId="{E2B7824C-46AC-4288-A5C2-A0B931354CB3}" srcOrd="0" destOrd="2" presId="urn:microsoft.com/office/officeart/2005/8/layout/vList2"/>
    <dgm:cxn modelId="{8AA93F2E-8455-4B15-90EE-9059257CCF73}" srcId="{27C39906-02F9-4FB7-BCB4-D3A69AD1E902}" destId="{D751960B-7075-4E20-A083-1613FF97F020}" srcOrd="1" destOrd="0" parTransId="{586E81AF-5BD3-4D09-B87D-B66DB165B307}" sibTransId="{7971E165-88F5-4C83-9282-46773DA3AA70}"/>
    <dgm:cxn modelId="{0646732F-93A4-43B1-91B0-97C2D1005CAF}" type="presOf" srcId="{27C39906-02F9-4FB7-BCB4-D3A69AD1E902}" destId="{E6CBB894-E2E2-453D-999F-C25E6D8D2E0C}" srcOrd="0" destOrd="0" presId="urn:microsoft.com/office/officeart/2005/8/layout/vList2"/>
    <dgm:cxn modelId="{35144732-0E78-4620-A985-49B1A50892FC}" srcId="{27C39906-02F9-4FB7-BCB4-D3A69AD1E902}" destId="{DE6F6A26-482B-4C53-A421-01C1873A4A6F}" srcOrd="0" destOrd="0" parTransId="{2F9F9883-E43A-48B3-8F34-6390A80CB08B}" sibTransId="{F7C05CC8-1677-4FBC-9D3A-EC5B0398D366}"/>
    <dgm:cxn modelId="{29AADF3B-E030-407A-AA3A-DB7C5410A5FB}" type="presOf" srcId="{DE6F6A26-482B-4C53-A421-01C1873A4A6F}" destId="{E2B7824C-46AC-4288-A5C2-A0B931354CB3}" srcOrd="0" destOrd="0" presId="urn:microsoft.com/office/officeart/2005/8/layout/vList2"/>
    <dgm:cxn modelId="{145B5666-1F6C-46B3-8716-B2EFF12A0280}" type="presOf" srcId="{DD85E9FE-4C64-4529-95D1-FE119A04DCD0}" destId="{E2B7824C-46AC-4288-A5C2-A0B931354CB3}" srcOrd="0" destOrd="4" presId="urn:microsoft.com/office/officeart/2005/8/layout/vList2"/>
    <dgm:cxn modelId="{BFA99056-AE93-4F27-9870-BCD8245A1D23}" type="presOf" srcId="{D751960B-7075-4E20-A083-1613FF97F020}" destId="{E2B7824C-46AC-4288-A5C2-A0B931354CB3}" srcOrd="0" destOrd="1" presId="urn:microsoft.com/office/officeart/2005/8/layout/vList2"/>
    <dgm:cxn modelId="{12FBA289-3785-4DD9-BB5F-5731410EDF08}" srcId="{27C39906-02F9-4FB7-BCB4-D3A69AD1E902}" destId="{5EF837AE-7DAE-4154-BBE2-7A0741110CF2}" srcOrd="2" destOrd="0" parTransId="{C80104CB-0C9C-4175-93D1-D027A3DE9C80}" sibTransId="{F446F05B-A85A-459B-90D9-AA35B320404A}"/>
    <dgm:cxn modelId="{CC9AD1BA-6B58-4B7E-879B-8FA258943598}" type="presOf" srcId="{B0C14871-7636-44DF-B42F-ADCCD682D29D}" destId="{E2B7824C-46AC-4288-A5C2-A0B931354CB3}" srcOrd="0" destOrd="3" presId="urn:microsoft.com/office/officeart/2005/8/layout/vList2"/>
    <dgm:cxn modelId="{9F1BB9CC-D4FD-48AA-80DF-4F5839A2DE42}" srcId="{27C39906-02F9-4FB7-BCB4-D3A69AD1E902}" destId="{B0C14871-7636-44DF-B42F-ADCCD682D29D}" srcOrd="3" destOrd="0" parTransId="{33E1C81B-030D-4CE5-AB11-9860FA37EC72}" sibTransId="{E2F14C8C-2CC8-44F9-A2E5-CEA8A0D8C875}"/>
    <dgm:cxn modelId="{FB7C0ADC-9A26-4A46-AD34-92F3C1C4D123}" type="presOf" srcId="{B590139C-11DB-465B-BA73-E02196513229}" destId="{DA0AF294-1EAE-49C7-AFE3-714E7C6DE018}" srcOrd="0" destOrd="0" presId="urn:microsoft.com/office/officeart/2005/8/layout/vList2"/>
    <dgm:cxn modelId="{DD43E2FA-E443-4F8A-A6DA-5B3B9B96AE25}" srcId="{27C39906-02F9-4FB7-BCB4-D3A69AD1E902}" destId="{DD85E9FE-4C64-4529-95D1-FE119A04DCD0}" srcOrd="4" destOrd="0" parTransId="{3CB8FC36-86B0-4A49-97BC-042C323E4AB8}" sibTransId="{0F886D76-8BC5-4808-BD3A-B9371878A269}"/>
    <dgm:cxn modelId="{FAAEA146-D6E9-4005-ACE0-6C87BCD37171}" type="presParOf" srcId="{DA0AF294-1EAE-49C7-AFE3-714E7C6DE018}" destId="{E6CBB894-E2E2-453D-999F-C25E6D8D2E0C}" srcOrd="0" destOrd="0" presId="urn:microsoft.com/office/officeart/2005/8/layout/vList2"/>
    <dgm:cxn modelId="{D54328CC-AF66-4467-BC08-F2B95C7D1069}" type="presParOf" srcId="{DA0AF294-1EAE-49C7-AFE3-714E7C6DE018}" destId="{E2B7824C-46AC-4288-A5C2-A0B931354CB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E19EC-BC70-4528-867B-CEB84B0799ED}"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E6BF5BDA-3838-48C6-8762-6BB10B79DA13}">
      <dgm:prSet/>
      <dgm:spPr/>
      <dgm:t>
        <a:bodyPr/>
        <a:lstStyle/>
        <a:p>
          <a:r>
            <a:rPr lang="en-US"/>
            <a:t>Understand and explain</a:t>
          </a:r>
        </a:p>
      </dgm:t>
    </dgm:pt>
    <dgm:pt modelId="{EE7206B5-576B-4F3C-BA39-F7781D637A3C}" type="parTrans" cxnId="{03609724-BEA4-4FD1-890C-31EDF07D0706}">
      <dgm:prSet/>
      <dgm:spPr/>
      <dgm:t>
        <a:bodyPr/>
        <a:lstStyle/>
        <a:p>
          <a:endParaRPr lang="en-US"/>
        </a:p>
      </dgm:t>
    </dgm:pt>
    <dgm:pt modelId="{20A544A9-D8CA-410D-97BE-90D2648A54E4}" type="sibTrans" cxnId="{03609724-BEA4-4FD1-890C-31EDF07D0706}">
      <dgm:prSet/>
      <dgm:spPr/>
      <dgm:t>
        <a:bodyPr/>
        <a:lstStyle/>
        <a:p>
          <a:endParaRPr lang="en-US"/>
        </a:p>
      </dgm:t>
    </dgm:pt>
    <dgm:pt modelId="{BD337082-9D77-43BD-B099-39822D860EB5}">
      <dgm:prSet/>
      <dgm:spPr/>
      <dgm:t>
        <a:bodyPr/>
        <a:lstStyle/>
        <a:p>
          <a:r>
            <a:rPr lang="en-US"/>
            <a:t>Understand and explain awareness and engagement criteria for marketing effectiveness.</a:t>
          </a:r>
        </a:p>
      </dgm:t>
    </dgm:pt>
    <dgm:pt modelId="{C2B463B3-3FAC-4E9F-99A2-CB8A0F784EC9}" type="parTrans" cxnId="{8DFA4B0C-3AAA-4CC4-8723-8C32570E3099}">
      <dgm:prSet/>
      <dgm:spPr/>
      <dgm:t>
        <a:bodyPr/>
        <a:lstStyle/>
        <a:p>
          <a:endParaRPr lang="en-US"/>
        </a:p>
      </dgm:t>
    </dgm:pt>
    <dgm:pt modelId="{52C3DBBA-0B32-4818-B278-347823B527A4}" type="sibTrans" cxnId="{8DFA4B0C-3AAA-4CC4-8723-8C32570E3099}">
      <dgm:prSet/>
      <dgm:spPr/>
      <dgm:t>
        <a:bodyPr/>
        <a:lstStyle/>
        <a:p>
          <a:endParaRPr lang="en-US"/>
        </a:p>
      </dgm:t>
    </dgm:pt>
    <dgm:pt modelId="{22453F72-6910-4ABD-A2FE-B27416BE980B}">
      <dgm:prSet/>
      <dgm:spPr/>
      <dgm:t>
        <a:bodyPr/>
        <a:lstStyle/>
        <a:p>
          <a:r>
            <a:rPr lang="en-US"/>
            <a:t>Identify</a:t>
          </a:r>
        </a:p>
      </dgm:t>
    </dgm:pt>
    <dgm:pt modelId="{64B69341-8C34-49FF-9803-FB99C42904D3}" type="parTrans" cxnId="{14863F40-441F-4734-9C42-500332A5BBF5}">
      <dgm:prSet/>
      <dgm:spPr/>
      <dgm:t>
        <a:bodyPr/>
        <a:lstStyle/>
        <a:p>
          <a:endParaRPr lang="en-US"/>
        </a:p>
      </dgm:t>
    </dgm:pt>
    <dgm:pt modelId="{913F1313-4554-40E3-A62E-EDBEB9E8D05C}" type="sibTrans" cxnId="{14863F40-441F-4734-9C42-500332A5BBF5}">
      <dgm:prSet/>
      <dgm:spPr/>
      <dgm:t>
        <a:bodyPr/>
        <a:lstStyle/>
        <a:p>
          <a:endParaRPr lang="en-US"/>
        </a:p>
      </dgm:t>
    </dgm:pt>
    <dgm:pt modelId="{CDFCADFF-AB39-4001-88CD-55187B54EE91}">
      <dgm:prSet/>
      <dgm:spPr/>
      <dgm:t>
        <a:bodyPr/>
        <a:lstStyle/>
        <a:p>
          <a:r>
            <a:rPr lang="en-US" dirty="0"/>
            <a:t>Identify target audience (customer)</a:t>
          </a:r>
        </a:p>
      </dgm:t>
    </dgm:pt>
    <dgm:pt modelId="{6B26E8AE-C194-4709-B227-23B928179812}" type="parTrans" cxnId="{4F08B642-00D3-4323-965B-3510E0939A92}">
      <dgm:prSet/>
      <dgm:spPr/>
      <dgm:t>
        <a:bodyPr/>
        <a:lstStyle/>
        <a:p>
          <a:endParaRPr lang="en-US"/>
        </a:p>
      </dgm:t>
    </dgm:pt>
    <dgm:pt modelId="{AA8858EA-70A2-4158-87E4-6C54D112EDA2}" type="sibTrans" cxnId="{4F08B642-00D3-4323-965B-3510E0939A92}">
      <dgm:prSet/>
      <dgm:spPr/>
      <dgm:t>
        <a:bodyPr/>
        <a:lstStyle/>
        <a:p>
          <a:endParaRPr lang="en-US"/>
        </a:p>
      </dgm:t>
    </dgm:pt>
    <dgm:pt modelId="{66947230-4B03-4BC8-BEAE-F7157393738D}">
      <dgm:prSet/>
      <dgm:spPr/>
      <dgm:t>
        <a:bodyPr/>
        <a:lstStyle/>
        <a:p>
          <a:r>
            <a:rPr lang="en-US"/>
            <a:t>Identify</a:t>
          </a:r>
        </a:p>
      </dgm:t>
    </dgm:pt>
    <dgm:pt modelId="{6730AE19-ED7F-4E5A-8C61-E3231E59AE1D}" type="parTrans" cxnId="{3BB499EF-BCC4-4BC6-801B-D03EA8C91F9E}">
      <dgm:prSet/>
      <dgm:spPr/>
      <dgm:t>
        <a:bodyPr/>
        <a:lstStyle/>
        <a:p>
          <a:endParaRPr lang="en-US"/>
        </a:p>
      </dgm:t>
    </dgm:pt>
    <dgm:pt modelId="{7A5D7550-8D08-40BE-96C8-51597B5498C0}" type="sibTrans" cxnId="{3BB499EF-BCC4-4BC6-801B-D03EA8C91F9E}">
      <dgm:prSet/>
      <dgm:spPr/>
      <dgm:t>
        <a:bodyPr/>
        <a:lstStyle/>
        <a:p>
          <a:endParaRPr lang="en-US"/>
        </a:p>
      </dgm:t>
    </dgm:pt>
    <dgm:pt modelId="{397D70E1-4B04-451E-B21C-7E85F9C0FDEA}">
      <dgm:prSet/>
      <dgm:spPr/>
      <dgm:t>
        <a:bodyPr/>
        <a:lstStyle/>
        <a:p>
          <a:r>
            <a:rPr lang="en-US" dirty="0"/>
            <a:t>Identify business brand</a:t>
          </a:r>
        </a:p>
      </dgm:t>
    </dgm:pt>
    <dgm:pt modelId="{E1ACB435-B933-437E-B5A9-984789B65606}" type="parTrans" cxnId="{1399222D-E1D4-4FAD-BD85-D7F006F32DCB}">
      <dgm:prSet/>
      <dgm:spPr/>
      <dgm:t>
        <a:bodyPr/>
        <a:lstStyle/>
        <a:p>
          <a:endParaRPr lang="en-US"/>
        </a:p>
      </dgm:t>
    </dgm:pt>
    <dgm:pt modelId="{D5800A5E-154E-4EEF-A800-C03B26A63620}" type="sibTrans" cxnId="{1399222D-E1D4-4FAD-BD85-D7F006F32DCB}">
      <dgm:prSet/>
      <dgm:spPr/>
      <dgm:t>
        <a:bodyPr/>
        <a:lstStyle/>
        <a:p>
          <a:endParaRPr lang="en-US"/>
        </a:p>
      </dgm:t>
    </dgm:pt>
    <dgm:pt modelId="{52687B56-9B37-4EFE-B570-7E9DD9E9479A}">
      <dgm:prSet/>
      <dgm:spPr/>
      <dgm:t>
        <a:bodyPr/>
        <a:lstStyle/>
        <a:p>
          <a:r>
            <a:rPr lang="en-US"/>
            <a:t>Write</a:t>
          </a:r>
        </a:p>
      </dgm:t>
    </dgm:pt>
    <dgm:pt modelId="{45CEF552-57E0-4395-885F-B4E65CD2B124}" type="parTrans" cxnId="{86AEC2EC-DE44-4F68-8017-261C13EA0BE9}">
      <dgm:prSet/>
      <dgm:spPr/>
      <dgm:t>
        <a:bodyPr/>
        <a:lstStyle/>
        <a:p>
          <a:endParaRPr lang="en-US"/>
        </a:p>
      </dgm:t>
    </dgm:pt>
    <dgm:pt modelId="{21A21A2B-148E-4226-9D82-BD96A5615B52}" type="sibTrans" cxnId="{86AEC2EC-DE44-4F68-8017-261C13EA0BE9}">
      <dgm:prSet/>
      <dgm:spPr/>
      <dgm:t>
        <a:bodyPr/>
        <a:lstStyle/>
        <a:p>
          <a:endParaRPr lang="en-US"/>
        </a:p>
      </dgm:t>
    </dgm:pt>
    <dgm:pt modelId="{74C077B9-4560-4FE5-BE39-BBA1198D34AB}">
      <dgm:prSet/>
      <dgm:spPr/>
      <dgm:t>
        <a:bodyPr/>
        <a:lstStyle/>
        <a:p>
          <a:r>
            <a:rPr lang="en-US"/>
            <a:t>Write a marketing strategy</a:t>
          </a:r>
        </a:p>
      </dgm:t>
    </dgm:pt>
    <dgm:pt modelId="{F8E6D5E1-2B94-4CCE-8037-443B6E088EA8}" type="parTrans" cxnId="{D3D147AA-2DA8-41B6-8652-C10E04FB30ED}">
      <dgm:prSet/>
      <dgm:spPr/>
      <dgm:t>
        <a:bodyPr/>
        <a:lstStyle/>
        <a:p>
          <a:endParaRPr lang="en-US"/>
        </a:p>
      </dgm:t>
    </dgm:pt>
    <dgm:pt modelId="{3C8D5283-C74E-4551-A3FA-8126E9DC8223}" type="sibTrans" cxnId="{D3D147AA-2DA8-41B6-8652-C10E04FB30ED}">
      <dgm:prSet/>
      <dgm:spPr/>
      <dgm:t>
        <a:bodyPr/>
        <a:lstStyle/>
        <a:p>
          <a:endParaRPr lang="en-US"/>
        </a:p>
      </dgm:t>
    </dgm:pt>
    <dgm:pt modelId="{30B875F4-E86E-44B3-B15F-46DEA3989B60}">
      <dgm:prSet/>
      <dgm:spPr/>
      <dgm:t>
        <a:bodyPr/>
        <a:lstStyle/>
        <a:p>
          <a:r>
            <a:rPr lang="en-US"/>
            <a:t>Identify</a:t>
          </a:r>
        </a:p>
      </dgm:t>
    </dgm:pt>
    <dgm:pt modelId="{63295B54-2335-4CBB-B14B-82BD145040CA}" type="parTrans" cxnId="{156C84F6-95A0-4CF2-B878-990A50526043}">
      <dgm:prSet/>
      <dgm:spPr/>
      <dgm:t>
        <a:bodyPr/>
        <a:lstStyle/>
        <a:p>
          <a:endParaRPr lang="en-US"/>
        </a:p>
      </dgm:t>
    </dgm:pt>
    <dgm:pt modelId="{500FF07F-7666-47DF-89FB-6AD7FCD6C407}" type="sibTrans" cxnId="{156C84F6-95A0-4CF2-B878-990A50526043}">
      <dgm:prSet/>
      <dgm:spPr/>
      <dgm:t>
        <a:bodyPr/>
        <a:lstStyle/>
        <a:p>
          <a:endParaRPr lang="en-US"/>
        </a:p>
      </dgm:t>
    </dgm:pt>
    <dgm:pt modelId="{34C5B84D-403C-4B96-A394-5D51D98B303C}">
      <dgm:prSet/>
      <dgm:spPr/>
      <dgm:t>
        <a:bodyPr/>
        <a:lstStyle/>
        <a:p>
          <a:r>
            <a:rPr lang="en-US" dirty="0"/>
            <a:t>Identify types of content and know what is effective for your business</a:t>
          </a:r>
        </a:p>
      </dgm:t>
    </dgm:pt>
    <dgm:pt modelId="{75FFC60E-0CCD-41EB-BAD6-6B6F2600063C}" type="parTrans" cxnId="{B5A54626-E55C-430B-A80A-5B8F15B9C80E}">
      <dgm:prSet/>
      <dgm:spPr/>
      <dgm:t>
        <a:bodyPr/>
        <a:lstStyle/>
        <a:p>
          <a:endParaRPr lang="en-US"/>
        </a:p>
      </dgm:t>
    </dgm:pt>
    <dgm:pt modelId="{101E34CA-5167-40E4-BA48-FC9E48CD244F}" type="sibTrans" cxnId="{B5A54626-E55C-430B-A80A-5B8F15B9C80E}">
      <dgm:prSet/>
      <dgm:spPr/>
      <dgm:t>
        <a:bodyPr/>
        <a:lstStyle/>
        <a:p>
          <a:endParaRPr lang="en-US"/>
        </a:p>
      </dgm:t>
    </dgm:pt>
    <dgm:pt modelId="{E7559578-7FF9-4F8F-94E7-B3E659E2CD22}" type="pres">
      <dgm:prSet presAssocID="{38CE19EC-BC70-4528-867B-CEB84B0799ED}" presName="Name0" presStyleCnt="0">
        <dgm:presLayoutVars>
          <dgm:dir/>
          <dgm:animLvl val="lvl"/>
          <dgm:resizeHandles val="exact"/>
        </dgm:presLayoutVars>
      </dgm:prSet>
      <dgm:spPr/>
    </dgm:pt>
    <dgm:pt modelId="{80D637D5-CE55-4719-97F7-B70B678681F8}" type="pres">
      <dgm:prSet presAssocID="{30B875F4-E86E-44B3-B15F-46DEA3989B60}" presName="boxAndChildren" presStyleCnt="0"/>
      <dgm:spPr/>
    </dgm:pt>
    <dgm:pt modelId="{78AA636F-262D-4521-9794-A7CD11CE8D4D}" type="pres">
      <dgm:prSet presAssocID="{30B875F4-E86E-44B3-B15F-46DEA3989B60}" presName="parentTextBox" presStyleLbl="alignNode1" presStyleIdx="0" presStyleCnt="5"/>
      <dgm:spPr/>
    </dgm:pt>
    <dgm:pt modelId="{141DCE79-F8FB-487A-87B8-AFAFF19C212A}" type="pres">
      <dgm:prSet presAssocID="{30B875F4-E86E-44B3-B15F-46DEA3989B60}" presName="descendantBox" presStyleLbl="bgAccFollowNode1" presStyleIdx="0" presStyleCnt="5"/>
      <dgm:spPr/>
    </dgm:pt>
    <dgm:pt modelId="{0F045724-CB17-4D10-990A-337B212660B9}" type="pres">
      <dgm:prSet presAssocID="{21A21A2B-148E-4226-9D82-BD96A5615B52}" presName="sp" presStyleCnt="0"/>
      <dgm:spPr/>
    </dgm:pt>
    <dgm:pt modelId="{24555688-E2D2-4B18-B381-C674AC36638E}" type="pres">
      <dgm:prSet presAssocID="{52687B56-9B37-4EFE-B570-7E9DD9E9479A}" presName="arrowAndChildren" presStyleCnt="0"/>
      <dgm:spPr/>
    </dgm:pt>
    <dgm:pt modelId="{181C9BF0-30EC-41F2-842F-136B906F4764}" type="pres">
      <dgm:prSet presAssocID="{52687B56-9B37-4EFE-B570-7E9DD9E9479A}" presName="parentTextArrow" presStyleLbl="node1" presStyleIdx="0" presStyleCnt="0"/>
      <dgm:spPr/>
    </dgm:pt>
    <dgm:pt modelId="{68453A38-E4FB-4405-8570-72210F6E3F47}" type="pres">
      <dgm:prSet presAssocID="{52687B56-9B37-4EFE-B570-7E9DD9E9479A}" presName="arrow" presStyleLbl="alignNode1" presStyleIdx="1" presStyleCnt="5"/>
      <dgm:spPr/>
    </dgm:pt>
    <dgm:pt modelId="{81D9DD31-5D50-4CBB-B138-417960E3111D}" type="pres">
      <dgm:prSet presAssocID="{52687B56-9B37-4EFE-B570-7E9DD9E9479A}" presName="descendantArrow" presStyleLbl="bgAccFollowNode1" presStyleIdx="1" presStyleCnt="5"/>
      <dgm:spPr/>
    </dgm:pt>
    <dgm:pt modelId="{B467F133-3004-4D00-B964-6BDAFA036D4F}" type="pres">
      <dgm:prSet presAssocID="{7A5D7550-8D08-40BE-96C8-51597B5498C0}" presName="sp" presStyleCnt="0"/>
      <dgm:spPr/>
    </dgm:pt>
    <dgm:pt modelId="{7CBED5CD-F7A3-413C-BE1E-4D37AE3A4AFA}" type="pres">
      <dgm:prSet presAssocID="{66947230-4B03-4BC8-BEAE-F7157393738D}" presName="arrowAndChildren" presStyleCnt="0"/>
      <dgm:spPr/>
    </dgm:pt>
    <dgm:pt modelId="{ECBD0838-1DD4-4D90-A83C-38811E0A422B}" type="pres">
      <dgm:prSet presAssocID="{66947230-4B03-4BC8-BEAE-F7157393738D}" presName="parentTextArrow" presStyleLbl="node1" presStyleIdx="0" presStyleCnt="0"/>
      <dgm:spPr/>
    </dgm:pt>
    <dgm:pt modelId="{C3A31FE5-170E-4976-A19D-00F2905AD205}" type="pres">
      <dgm:prSet presAssocID="{66947230-4B03-4BC8-BEAE-F7157393738D}" presName="arrow" presStyleLbl="alignNode1" presStyleIdx="2" presStyleCnt="5"/>
      <dgm:spPr/>
    </dgm:pt>
    <dgm:pt modelId="{C1E9EC0B-0085-4262-85C2-6DCDCA7D6094}" type="pres">
      <dgm:prSet presAssocID="{66947230-4B03-4BC8-BEAE-F7157393738D}" presName="descendantArrow" presStyleLbl="bgAccFollowNode1" presStyleIdx="2" presStyleCnt="5"/>
      <dgm:spPr/>
    </dgm:pt>
    <dgm:pt modelId="{A538BC80-B557-4DDE-AAFE-72642EE529B1}" type="pres">
      <dgm:prSet presAssocID="{913F1313-4554-40E3-A62E-EDBEB9E8D05C}" presName="sp" presStyleCnt="0"/>
      <dgm:spPr/>
    </dgm:pt>
    <dgm:pt modelId="{1262CB75-C879-4842-8606-E6D330C92FEF}" type="pres">
      <dgm:prSet presAssocID="{22453F72-6910-4ABD-A2FE-B27416BE980B}" presName="arrowAndChildren" presStyleCnt="0"/>
      <dgm:spPr/>
    </dgm:pt>
    <dgm:pt modelId="{143B32D4-D358-42E5-BF08-AB43548A8AFB}" type="pres">
      <dgm:prSet presAssocID="{22453F72-6910-4ABD-A2FE-B27416BE980B}" presName="parentTextArrow" presStyleLbl="node1" presStyleIdx="0" presStyleCnt="0"/>
      <dgm:spPr/>
    </dgm:pt>
    <dgm:pt modelId="{5D5ACA89-C368-4AA4-A6AC-7790733D24A3}" type="pres">
      <dgm:prSet presAssocID="{22453F72-6910-4ABD-A2FE-B27416BE980B}" presName="arrow" presStyleLbl="alignNode1" presStyleIdx="3" presStyleCnt="5"/>
      <dgm:spPr/>
    </dgm:pt>
    <dgm:pt modelId="{7A3B8953-BADA-430E-A92C-A17E5F18E389}" type="pres">
      <dgm:prSet presAssocID="{22453F72-6910-4ABD-A2FE-B27416BE980B}" presName="descendantArrow" presStyleLbl="bgAccFollowNode1" presStyleIdx="3" presStyleCnt="5"/>
      <dgm:spPr/>
    </dgm:pt>
    <dgm:pt modelId="{C5007DF0-C3E7-4490-98A8-512D5921BAA0}" type="pres">
      <dgm:prSet presAssocID="{20A544A9-D8CA-410D-97BE-90D2648A54E4}" presName="sp" presStyleCnt="0"/>
      <dgm:spPr/>
    </dgm:pt>
    <dgm:pt modelId="{8CC22A18-07DE-4C67-96E3-73E2554EEEA2}" type="pres">
      <dgm:prSet presAssocID="{E6BF5BDA-3838-48C6-8762-6BB10B79DA13}" presName="arrowAndChildren" presStyleCnt="0"/>
      <dgm:spPr/>
    </dgm:pt>
    <dgm:pt modelId="{0A753286-95C6-48BC-9C42-EF76EDD3BFCD}" type="pres">
      <dgm:prSet presAssocID="{E6BF5BDA-3838-48C6-8762-6BB10B79DA13}" presName="parentTextArrow" presStyleLbl="node1" presStyleIdx="0" presStyleCnt="0"/>
      <dgm:spPr/>
    </dgm:pt>
    <dgm:pt modelId="{9A795C70-FB20-4A0C-AAEA-D47E55DB52AB}" type="pres">
      <dgm:prSet presAssocID="{E6BF5BDA-3838-48C6-8762-6BB10B79DA13}" presName="arrow" presStyleLbl="alignNode1" presStyleIdx="4" presStyleCnt="5"/>
      <dgm:spPr/>
    </dgm:pt>
    <dgm:pt modelId="{3A75238E-A202-4EC7-A888-7463349AF8F9}" type="pres">
      <dgm:prSet presAssocID="{E6BF5BDA-3838-48C6-8762-6BB10B79DA13}" presName="descendantArrow" presStyleLbl="bgAccFollowNode1" presStyleIdx="4" presStyleCnt="5"/>
      <dgm:spPr/>
    </dgm:pt>
  </dgm:ptLst>
  <dgm:cxnLst>
    <dgm:cxn modelId="{8DFA4B0C-3AAA-4CC4-8723-8C32570E3099}" srcId="{E6BF5BDA-3838-48C6-8762-6BB10B79DA13}" destId="{BD337082-9D77-43BD-B099-39822D860EB5}" srcOrd="0" destOrd="0" parTransId="{C2B463B3-3FAC-4E9F-99A2-CB8A0F784EC9}" sibTransId="{52C3DBBA-0B32-4818-B278-347823B527A4}"/>
    <dgm:cxn modelId="{2EDE220F-3033-44BD-BBF4-50B5424B81B8}" type="presOf" srcId="{30B875F4-E86E-44B3-B15F-46DEA3989B60}" destId="{78AA636F-262D-4521-9794-A7CD11CE8D4D}" srcOrd="0" destOrd="0" presId="urn:microsoft.com/office/officeart/2016/7/layout/VerticalDownArrowProcess"/>
    <dgm:cxn modelId="{E29E6616-B636-4195-849E-4D50F9A9110B}" type="presOf" srcId="{38CE19EC-BC70-4528-867B-CEB84B0799ED}" destId="{E7559578-7FF9-4F8F-94E7-B3E659E2CD22}" srcOrd="0" destOrd="0" presId="urn:microsoft.com/office/officeart/2016/7/layout/VerticalDownArrowProcess"/>
    <dgm:cxn modelId="{03609724-BEA4-4FD1-890C-31EDF07D0706}" srcId="{38CE19EC-BC70-4528-867B-CEB84B0799ED}" destId="{E6BF5BDA-3838-48C6-8762-6BB10B79DA13}" srcOrd="0" destOrd="0" parTransId="{EE7206B5-576B-4F3C-BA39-F7781D637A3C}" sibTransId="{20A544A9-D8CA-410D-97BE-90D2648A54E4}"/>
    <dgm:cxn modelId="{B5A54626-E55C-430B-A80A-5B8F15B9C80E}" srcId="{30B875F4-E86E-44B3-B15F-46DEA3989B60}" destId="{34C5B84D-403C-4B96-A394-5D51D98B303C}" srcOrd="0" destOrd="0" parTransId="{75FFC60E-0CCD-41EB-BAD6-6B6F2600063C}" sibTransId="{101E34CA-5167-40E4-BA48-FC9E48CD244F}"/>
    <dgm:cxn modelId="{97A4092C-E7D1-44B3-8047-3D22EC241A14}" type="presOf" srcId="{E6BF5BDA-3838-48C6-8762-6BB10B79DA13}" destId="{0A753286-95C6-48BC-9C42-EF76EDD3BFCD}" srcOrd="0" destOrd="0" presId="urn:microsoft.com/office/officeart/2016/7/layout/VerticalDownArrowProcess"/>
    <dgm:cxn modelId="{6C07F72C-FDE4-4278-980A-8FFFA56AEC56}" type="presOf" srcId="{34C5B84D-403C-4B96-A394-5D51D98B303C}" destId="{141DCE79-F8FB-487A-87B8-AFAFF19C212A}" srcOrd="0" destOrd="0" presId="urn:microsoft.com/office/officeart/2016/7/layout/VerticalDownArrowProcess"/>
    <dgm:cxn modelId="{1399222D-E1D4-4FAD-BD85-D7F006F32DCB}" srcId="{66947230-4B03-4BC8-BEAE-F7157393738D}" destId="{397D70E1-4B04-451E-B21C-7E85F9C0FDEA}" srcOrd="0" destOrd="0" parTransId="{E1ACB435-B933-437E-B5A9-984789B65606}" sibTransId="{D5800A5E-154E-4EEF-A800-C03B26A63620}"/>
    <dgm:cxn modelId="{66E2F735-101F-42A4-A2AF-720782DCCE12}" type="presOf" srcId="{66947230-4B03-4BC8-BEAE-F7157393738D}" destId="{ECBD0838-1DD4-4D90-A83C-38811E0A422B}" srcOrd="0" destOrd="0" presId="urn:microsoft.com/office/officeart/2016/7/layout/VerticalDownArrowProcess"/>
    <dgm:cxn modelId="{B3A1403E-50D7-451C-A644-554F0D8D51B9}" type="presOf" srcId="{74C077B9-4560-4FE5-BE39-BBA1198D34AB}" destId="{81D9DD31-5D50-4CBB-B138-417960E3111D}" srcOrd="0" destOrd="0" presId="urn:microsoft.com/office/officeart/2016/7/layout/VerticalDownArrowProcess"/>
    <dgm:cxn modelId="{14863F40-441F-4734-9C42-500332A5BBF5}" srcId="{38CE19EC-BC70-4528-867B-CEB84B0799ED}" destId="{22453F72-6910-4ABD-A2FE-B27416BE980B}" srcOrd="1" destOrd="0" parTransId="{64B69341-8C34-49FF-9803-FB99C42904D3}" sibTransId="{913F1313-4554-40E3-A62E-EDBEB9E8D05C}"/>
    <dgm:cxn modelId="{4F08B642-00D3-4323-965B-3510E0939A92}" srcId="{22453F72-6910-4ABD-A2FE-B27416BE980B}" destId="{CDFCADFF-AB39-4001-88CD-55187B54EE91}" srcOrd="0" destOrd="0" parTransId="{6B26E8AE-C194-4709-B227-23B928179812}" sibTransId="{AA8858EA-70A2-4158-87E4-6C54D112EDA2}"/>
    <dgm:cxn modelId="{F06D0363-9E64-4884-AC26-08195280F8D9}" type="presOf" srcId="{22453F72-6910-4ABD-A2FE-B27416BE980B}" destId="{143B32D4-D358-42E5-BF08-AB43548A8AFB}" srcOrd="0" destOrd="0" presId="urn:microsoft.com/office/officeart/2016/7/layout/VerticalDownArrowProcess"/>
    <dgm:cxn modelId="{18065259-5A69-4334-81DF-FF303820455C}" type="presOf" srcId="{22453F72-6910-4ABD-A2FE-B27416BE980B}" destId="{5D5ACA89-C368-4AA4-A6AC-7790733D24A3}" srcOrd="1" destOrd="0" presId="urn:microsoft.com/office/officeart/2016/7/layout/VerticalDownArrowProcess"/>
    <dgm:cxn modelId="{FBB2F59B-C0EC-4071-984E-6A8C52DDD0AF}" type="presOf" srcId="{66947230-4B03-4BC8-BEAE-F7157393738D}" destId="{C3A31FE5-170E-4976-A19D-00F2905AD205}" srcOrd="1" destOrd="0" presId="urn:microsoft.com/office/officeart/2016/7/layout/VerticalDownArrowProcess"/>
    <dgm:cxn modelId="{D741469E-0D58-4B9A-B8E3-3B2931F2E961}" type="presOf" srcId="{397D70E1-4B04-451E-B21C-7E85F9C0FDEA}" destId="{C1E9EC0B-0085-4262-85C2-6DCDCA7D6094}" srcOrd="0" destOrd="0" presId="urn:microsoft.com/office/officeart/2016/7/layout/VerticalDownArrowProcess"/>
    <dgm:cxn modelId="{D4A4DC9F-B22A-4070-89F2-926481BEC6DA}" type="presOf" srcId="{BD337082-9D77-43BD-B099-39822D860EB5}" destId="{3A75238E-A202-4EC7-A888-7463349AF8F9}" srcOrd="0" destOrd="0" presId="urn:microsoft.com/office/officeart/2016/7/layout/VerticalDownArrowProcess"/>
    <dgm:cxn modelId="{D3D147AA-2DA8-41B6-8652-C10E04FB30ED}" srcId="{52687B56-9B37-4EFE-B570-7E9DD9E9479A}" destId="{74C077B9-4560-4FE5-BE39-BBA1198D34AB}" srcOrd="0" destOrd="0" parTransId="{F8E6D5E1-2B94-4CCE-8037-443B6E088EA8}" sibTransId="{3C8D5283-C74E-4551-A3FA-8126E9DC8223}"/>
    <dgm:cxn modelId="{A532A5AF-57D0-4839-B47A-6105FCBB38F3}" type="presOf" srcId="{E6BF5BDA-3838-48C6-8762-6BB10B79DA13}" destId="{9A795C70-FB20-4A0C-AAEA-D47E55DB52AB}" srcOrd="1" destOrd="0" presId="urn:microsoft.com/office/officeart/2016/7/layout/VerticalDownArrowProcess"/>
    <dgm:cxn modelId="{91C7E5B7-7D47-4045-BD1B-A754E4DC359C}" type="presOf" srcId="{CDFCADFF-AB39-4001-88CD-55187B54EE91}" destId="{7A3B8953-BADA-430E-A92C-A17E5F18E389}" srcOrd="0" destOrd="0" presId="urn:microsoft.com/office/officeart/2016/7/layout/VerticalDownArrowProcess"/>
    <dgm:cxn modelId="{59F8E6C1-F761-4538-911D-122223E8E4E3}" type="presOf" srcId="{52687B56-9B37-4EFE-B570-7E9DD9E9479A}" destId="{181C9BF0-30EC-41F2-842F-136B906F4764}" srcOrd="0" destOrd="0" presId="urn:microsoft.com/office/officeart/2016/7/layout/VerticalDownArrowProcess"/>
    <dgm:cxn modelId="{D24C65DD-9BA2-493A-965F-542D93C79FAE}" type="presOf" srcId="{52687B56-9B37-4EFE-B570-7E9DD9E9479A}" destId="{68453A38-E4FB-4405-8570-72210F6E3F47}" srcOrd="1" destOrd="0" presId="urn:microsoft.com/office/officeart/2016/7/layout/VerticalDownArrowProcess"/>
    <dgm:cxn modelId="{86AEC2EC-DE44-4F68-8017-261C13EA0BE9}" srcId="{38CE19EC-BC70-4528-867B-CEB84B0799ED}" destId="{52687B56-9B37-4EFE-B570-7E9DD9E9479A}" srcOrd="3" destOrd="0" parTransId="{45CEF552-57E0-4395-885F-B4E65CD2B124}" sibTransId="{21A21A2B-148E-4226-9D82-BD96A5615B52}"/>
    <dgm:cxn modelId="{3BB499EF-BCC4-4BC6-801B-D03EA8C91F9E}" srcId="{38CE19EC-BC70-4528-867B-CEB84B0799ED}" destId="{66947230-4B03-4BC8-BEAE-F7157393738D}" srcOrd="2" destOrd="0" parTransId="{6730AE19-ED7F-4E5A-8C61-E3231E59AE1D}" sibTransId="{7A5D7550-8D08-40BE-96C8-51597B5498C0}"/>
    <dgm:cxn modelId="{156C84F6-95A0-4CF2-B878-990A50526043}" srcId="{38CE19EC-BC70-4528-867B-CEB84B0799ED}" destId="{30B875F4-E86E-44B3-B15F-46DEA3989B60}" srcOrd="4" destOrd="0" parTransId="{63295B54-2335-4CBB-B14B-82BD145040CA}" sibTransId="{500FF07F-7666-47DF-89FB-6AD7FCD6C407}"/>
    <dgm:cxn modelId="{BDDF8FF2-6E8B-4E78-82FF-584F13019B03}" type="presParOf" srcId="{E7559578-7FF9-4F8F-94E7-B3E659E2CD22}" destId="{80D637D5-CE55-4719-97F7-B70B678681F8}" srcOrd="0" destOrd="0" presId="urn:microsoft.com/office/officeart/2016/7/layout/VerticalDownArrowProcess"/>
    <dgm:cxn modelId="{59327167-134B-4542-8014-F9160ABD7219}" type="presParOf" srcId="{80D637D5-CE55-4719-97F7-B70B678681F8}" destId="{78AA636F-262D-4521-9794-A7CD11CE8D4D}" srcOrd="0" destOrd="0" presId="urn:microsoft.com/office/officeart/2016/7/layout/VerticalDownArrowProcess"/>
    <dgm:cxn modelId="{7FE7C7D4-112E-4AE0-B70D-2286D52B43F1}" type="presParOf" srcId="{80D637D5-CE55-4719-97F7-B70B678681F8}" destId="{141DCE79-F8FB-487A-87B8-AFAFF19C212A}" srcOrd="1" destOrd="0" presId="urn:microsoft.com/office/officeart/2016/7/layout/VerticalDownArrowProcess"/>
    <dgm:cxn modelId="{EA432EB7-C762-4D46-A5BA-3B33948D9996}" type="presParOf" srcId="{E7559578-7FF9-4F8F-94E7-B3E659E2CD22}" destId="{0F045724-CB17-4D10-990A-337B212660B9}" srcOrd="1" destOrd="0" presId="urn:microsoft.com/office/officeart/2016/7/layout/VerticalDownArrowProcess"/>
    <dgm:cxn modelId="{9A47451E-87C1-4F49-B44A-865880DFC493}" type="presParOf" srcId="{E7559578-7FF9-4F8F-94E7-B3E659E2CD22}" destId="{24555688-E2D2-4B18-B381-C674AC36638E}" srcOrd="2" destOrd="0" presId="urn:microsoft.com/office/officeart/2016/7/layout/VerticalDownArrowProcess"/>
    <dgm:cxn modelId="{F31C3DBB-87BF-4031-B145-6074F7BB3B56}" type="presParOf" srcId="{24555688-E2D2-4B18-B381-C674AC36638E}" destId="{181C9BF0-30EC-41F2-842F-136B906F4764}" srcOrd="0" destOrd="0" presId="urn:microsoft.com/office/officeart/2016/7/layout/VerticalDownArrowProcess"/>
    <dgm:cxn modelId="{6C0D9A0B-70C0-4372-8901-D80E3B4F92CA}" type="presParOf" srcId="{24555688-E2D2-4B18-B381-C674AC36638E}" destId="{68453A38-E4FB-4405-8570-72210F6E3F47}" srcOrd="1" destOrd="0" presId="urn:microsoft.com/office/officeart/2016/7/layout/VerticalDownArrowProcess"/>
    <dgm:cxn modelId="{81B0855C-76AA-47A9-BC7B-38EED32F8BD2}" type="presParOf" srcId="{24555688-E2D2-4B18-B381-C674AC36638E}" destId="{81D9DD31-5D50-4CBB-B138-417960E3111D}" srcOrd="2" destOrd="0" presId="urn:microsoft.com/office/officeart/2016/7/layout/VerticalDownArrowProcess"/>
    <dgm:cxn modelId="{2465962D-D3E4-4B43-BBAF-19B549F08C72}" type="presParOf" srcId="{E7559578-7FF9-4F8F-94E7-B3E659E2CD22}" destId="{B467F133-3004-4D00-B964-6BDAFA036D4F}" srcOrd="3" destOrd="0" presId="urn:microsoft.com/office/officeart/2016/7/layout/VerticalDownArrowProcess"/>
    <dgm:cxn modelId="{50602D90-0676-4332-BABB-09038B0555B6}" type="presParOf" srcId="{E7559578-7FF9-4F8F-94E7-B3E659E2CD22}" destId="{7CBED5CD-F7A3-413C-BE1E-4D37AE3A4AFA}" srcOrd="4" destOrd="0" presId="urn:microsoft.com/office/officeart/2016/7/layout/VerticalDownArrowProcess"/>
    <dgm:cxn modelId="{4137D642-F807-4E8A-91E5-67C428BE99A3}" type="presParOf" srcId="{7CBED5CD-F7A3-413C-BE1E-4D37AE3A4AFA}" destId="{ECBD0838-1DD4-4D90-A83C-38811E0A422B}" srcOrd="0" destOrd="0" presId="urn:microsoft.com/office/officeart/2016/7/layout/VerticalDownArrowProcess"/>
    <dgm:cxn modelId="{17EA1CD0-8CC5-4C07-92A7-BF9A340A00CC}" type="presParOf" srcId="{7CBED5CD-F7A3-413C-BE1E-4D37AE3A4AFA}" destId="{C3A31FE5-170E-4976-A19D-00F2905AD205}" srcOrd="1" destOrd="0" presId="urn:microsoft.com/office/officeart/2016/7/layout/VerticalDownArrowProcess"/>
    <dgm:cxn modelId="{798360E7-C4B1-47CB-9CEB-2540143A6E32}" type="presParOf" srcId="{7CBED5CD-F7A3-413C-BE1E-4D37AE3A4AFA}" destId="{C1E9EC0B-0085-4262-85C2-6DCDCA7D6094}" srcOrd="2" destOrd="0" presId="urn:microsoft.com/office/officeart/2016/7/layout/VerticalDownArrowProcess"/>
    <dgm:cxn modelId="{3E602C2C-1B9E-4BAB-95E6-8843DA2C6BC1}" type="presParOf" srcId="{E7559578-7FF9-4F8F-94E7-B3E659E2CD22}" destId="{A538BC80-B557-4DDE-AAFE-72642EE529B1}" srcOrd="5" destOrd="0" presId="urn:microsoft.com/office/officeart/2016/7/layout/VerticalDownArrowProcess"/>
    <dgm:cxn modelId="{37718D6D-6B1C-488B-9159-68D8B796DE39}" type="presParOf" srcId="{E7559578-7FF9-4F8F-94E7-B3E659E2CD22}" destId="{1262CB75-C879-4842-8606-E6D330C92FEF}" srcOrd="6" destOrd="0" presId="urn:microsoft.com/office/officeart/2016/7/layout/VerticalDownArrowProcess"/>
    <dgm:cxn modelId="{1BB7F43D-A68F-499F-AB2B-F4C79ABED30D}" type="presParOf" srcId="{1262CB75-C879-4842-8606-E6D330C92FEF}" destId="{143B32D4-D358-42E5-BF08-AB43548A8AFB}" srcOrd="0" destOrd="0" presId="urn:microsoft.com/office/officeart/2016/7/layout/VerticalDownArrowProcess"/>
    <dgm:cxn modelId="{7816EAE7-C45C-4D65-88FB-B0E3110E45BB}" type="presParOf" srcId="{1262CB75-C879-4842-8606-E6D330C92FEF}" destId="{5D5ACA89-C368-4AA4-A6AC-7790733D24A3}" srcOrd="1" destOrd="0" presId="urn:microsoft.com/office/officeart/2016/7/layout/VerticalDownArrowProcess"/>
    <dgm:cxn modelId="{E5035FCD-3122-4A5F-83A3-6E2254693E31}" type="presParOf" srcId="{1262CB75-C879-4842-8606-E6D330C92FEF}" destId="{7A3B8953-BADA-430E-A92C-A17E5F18E389}" srcOrd="2" destOrd="0" presId="urn:microsoft.com/office/officeart/2016/7/layout/VerticalDownArrowProcess"/>
    <dgm:cxn modelId="{31B37E90-39D4-4C96-95C6-1ED6B627AA9B}" type="presParOf" srcId="{E7559578-7FF9-4F8F-94E7-B3E659E2CD22}" destId="{C5007DF0-C3E7-4490-98A8-512D5921BAA0}" srcOrd="7" destOrd="0" presId="urn:microsoft.com/office/officeart/2016/7/layout/VerticalDownArrowProcess"/>
    <dgm:cxn modelId="{26DBA173-09B1-4DD4-AC44-B7FF8CDE5F69}" type="presParOf" srcId="{E7559578-7FF9-4F8F-94E7-B3E659E2CD22}" destId="{8CC22A18-07DE-4C67-96E3-73E2554EEEA2}" srcOrd="8" destOrd="0" presId="urn:microsoft.com/office/officeart/2016/7/layout/VerticalDownArrowProcess"/>
    <dgm:cxn modelId="{A2924BB0-47B1-4F3C-8C90-7668D94E8B10}" type="presParOf" srcId="{8CC22A18-07DE-4C67-96E3-73E2554EEEA2}" destId="{0A753286-95C6-48BC-9C42-EF76EDD3BFCD}" srcOrd="0" destOrd="0" presId="urn:microsoft.com/office/officeart/2016/7/layout/VerticalDownArrowProcess"/>
    <dgm:cxn modelId="{42969533-341B-4166-8E99-788FE3326A6B}" type="presParOf" srcId="{8CC22A18-07DE-4C67-96E3-73E2554EEEA2}" destId="{9A795C70-FB20-4A0C-AAEA-D47E55DB52AB}" srcOrd="1" destOrd="0" presId="urn:microsoft.com/office/officeart/2016/7/layout/VerticalDownArrowProcess"/>
    <dgm:cxn modelId="{99E2400E-2C9B-489F-B408-0D30C5113F55}" type="presParOf" srcId="{8CC22A18-07DE-4C67-96E3-73E2554EEEA2}" destId="{3A75238E-A202-4EC7-A888-7463349AF8F9}"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1797E5-80ED-4C72-BA37-81E744780A0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A6E98C3-B375-4AD8-A7D2-0CE9A1E1A9EA}">
      <dgm:prSet/>
      <dgm:spPr/>
      <dgm:t>
        <a:bodyPr/>
        <a:lstStyle/>
        <a:p>
          <a:r>
            <a:rPr lang="en-US" b="1"/>
            <a:t>Understanding Awareness and Engagement Criteria </a:t>
          </a:r>
          <a:r>
            <a:rPr lang="en-US"/>
            <a:t>(40 minutes)</a:t>
          </a:r>
        </a:p>
      </dgm:t>
    </dgm:pt>
    <dgm:pt modelId="{DF8BDA52-9800-49D2-844C-90C2217E20B2}" type="parTrans" cxnId="{6C488C15-CDF0-4578-91D0-C17681875BF6}">
      <dgm:prSet/>
      <dgm:spPr/>
      <dgm:t>
        <a:bodyPr/>
        <a:lstStyle/>
        <a:p>
          <a:endParaRPr lang="en-US"/>
        </a:p>
      </dgm:t>
    </dgm:pt>
    <dgm:pt modelId="{FCB30979-A25E-493D-BDF8-C05E27FC991C}" type="sibTrans" cxnId="{6C488C15-CDF0-4578-91D0-C17681875BF6}">
      <dgm:prSet/>
      <dgm:spPr/>
      <dgm:t>
        <a:bodyPr/>
        <a:lstStyle/>
        <a:p>
          <a:endParaRPr lang="en-US"/>
        </a:p>
      </dgm:t>
    </dgm:pt>
    <dgm:pt modelId="{5F9FBF05-366C-479B-B274-1F8AFA7C2B35}">
      <dgm:prSet/>
      <dgm:spPr/>
      <dgm:t>
        <a:bodyPr/>
        <a:lstStyle/>
        <a:p>
          <a:r>
            <a:rPr lang="en-US" b="1"/>
            <a:t>Identifying Your Target Audience </a:t>
          </a:r>
          <a:r>
            <a:rPr lang="en-US"/>
            <a:t>(40 minutes)</a:t>
          </a:r>
        </a:p>
      </dgm:t>
    </dgm:pt>
    <dgm:pt modelId="{B641397D-3CF1-4230-A2DE-C66711AE294D}" type="parTrans" cxnId="{B0C376EC-9961-4992-9558-F7506E06DA76}">
      <dgm:prSet/>
      <dgm:spPr/>
      <dgm:t>
        <a:bodyPr/>
        <a:lstStyle/>
        <a:p>
          <a:endParaRPr lang="en-US"/>
        </a:p>
      </dgm:t>
    </dgm:pt>
    <dgm:pt modelId="{AD6F2F66-A003-4C12-835A-8BA8E17DCC88}" type="sibTrans" cxnId="{B0C376EC-9961-4992-9558-F7506E06DA76}">
      <dgm:prSet/>
      <dgm:spPr/>
      <dgm:t>
        <a:bodyPr/>
        <a:lstStyle/>
        <a:p>
          <a:endParaRPr lang="en-US"/>
        </a:p>
      </dgm:t>
    </dgm:pt>
    <dgm:pt modelId="{C02D8BD6-88B0-47D0-A432-B5DF58BFCD21}">
      <dgm:prSet/>
      <dgm:spPr/>
      <dgm:t>
        <a:bodyPr/>
        <a:lstStyle/>
        <a:p>
          <a:r>
            <a:rPr lang="en-US" b="1"/>
            <a:t>Business Branding </a:t>
          </a:r>
          <a:r>
            <a:rPr lang="en-US"/>
            <a:t>(30 minutes)</a:t>
          </a:r>
        </a:p>
      </dgm:t>
    </dgm:pt>
    <dgm:pt modelId="{48C752AD-2A2E-4F7B-A1E0-A3274343E28D}" type="parTrans" cxnId="{D9B74A2B-BF03-4462-8B84-9F59992392DC}">
      <dgm:prSet/>
      <dgm:spPr/>
      <dgm:t>
        <a:bodyPr/>
        <a:lstStyle/>
        <a:p>
          <a:endParaRPr lang="en-US"/>
        </a:p>
      </dgm:t>
    </dgm:pt>
    <dgm:pt modelId="{BC94A231-BCB8-40A4-918B-771B5D9BAF29}" type="sibTrans" cxnId="{D9B74A2B-BF03-4462-8B84-9F59992392DC}">
      <dgm:prSet/>
      <dgm:spPr/>
      <dgm:t>
        <a:bodyPr/>
        <a:lstStyle/>
        <a:p>
          <a:endParaRPr lang="en-US"/>
        </a:p>
      </dgm:t>
    </dgm:pt>
    <dgm:pt modelId="{BE3AEC19-2677-47ED-BA4E-30CBFA6B69CE}">
      <dgm:prSet/>
      <dgm:spPr/>
      <dgm:t>
        <a:bodyPr/>
        <a:lstStyle/>
        <a:p>
          <a:r>
            <a:rPr lang="en-US" b="1" dirty="0"/>
            <a:t>What Is A Strategy? </a:t>
          </a:r>
          <a:r>
            <a:rPr lang="en-US" dirty="0"/>
            <a:t>(30 minutes)</a:t>
          </a:r>
        </a:p>
      </dgm:t>
    </dgm:pt>
    <dgm:pt modelId="{F2594B73-B357-45FC-92C6-E60D4C4A96F2}" type="parTrans" cxnId="{DC0FB7D3-5B9E-4286-88DD-ADF579414605}">
      <dgm:prSet/>
      <dgm:spPr/>
      <dgm:t>
        <a:bodyPr/>
        <a:lstStyle/>
        <a:p>
          <a:endParaRPr lang="en-US"/>
        </a:p>
      </dgm:t>
    </dgm:pt>
    <dgm:pt modelId="{08883155-3FE9-499A-B8FF-E9EC7C4477AF}" type="sibTrans" cxnId="{DC0FB7D3-5B9E-4286-88DD-ADF579414605}">
      <dgm:prSet/>
      <dgm:spPr/>
      <dgm:t>
        <a:bodyPr/>
        <a:lstStyle/>
        <a:p>
          <a:endParaRPr lang="en-US"/>
        </a:p>
      </dgm:t>
    </dgm:pt>
    <dgm:pt modelId="{CC9AD075-AB67-4C8E-A5CD-2DEF0DAE6BA8}">
      <dgm:prSet/>
      <dgm:spPr/>
      <dgm:t>
        <a:bodyPr/>
        <a:lstStyle/>
        <a:p>
          <a:r>
            <a:rPr lang="en-US" b="1" dirty="0"/>
            <a:t>Content</a:t>
          </a:r>
          <a:r>
            <a:rPr lang="en-US" dirty="0"/>
            <a:t> (30 minutes)</a:t>
          </a:r>
        </a:p>
      </dgm:t>
    </dgm:pt>
    <dgm:pt modelId="{E12AD130-37F3-4174-A02E-9983CEF6A24C}" type="parTrans" cxnId="{059FD5C2-41D8-47E2-A96C-30E1F5E3B5FB}">
      <dgm:prSet/>
      <dgm:spPr/>
      <dgm:t>
        <a:bodyPr/>
        <a:lstStyle/>
        <a:p>
          <a:endParaRPr lang="en-US"/>
        </a:p>
      </dgm:t>
    </dgm:pt>
    <dgm:pt modelId="{4D1F5711-DB81-4EF0-ADFF-FF89FBEFCE05}" type="sibTrans" cxnId="{059FD5C2-41D8-47E2-A96C-30E1F5E3B5FB}">
      <dgm:prSet/>
      <dgm:spPr/>
      <dgm:t>
        <a:bodyPr/>
        <a:lstStyle/>
        <a:p>
          <a:endParaRPr lang="en-US"/>
        </a:p>
      </dgm:t>
    </dgm:pt>
    <dgm:pt modelId="{29C01BA9-5FC1-4526-81B7-B0F410022586}" type="pres">
      <dgm:prSet presAssocID="{CC1797E5-80ED-4C72-BA37-81E744780A02}" presName="linear" presStyleCnt="0">
        <dgm:presLayoutVars>
          <dgm:animLvl val="lvl"/>
          <dgm:resizeHandles val="exact"/>
        </dgm:presLayoutVars>
      </dgm:prSet>
      <dgm:spPr/>
    </dgm:pt>
    <dgm:pt modelId="{0495B751-6EF4-4207-82B6-06DBA4B70AB4}" type="pres">
      <dgm:prSet presAssocID="{5A6E98C3-B375-4AD8-A7D2-0CE9A1E1A9EA}" presName="parentText" presStyleLbl="node1" presStyleIdx="0" presStyleCnt="5">
        <dgm:presLayoutVars>
          <dgm:chMax val="0"/>
          <dgm:bulletEnabled val="1"/>
        </dgm:presLayoutVars>
      </dgm:prSet>
      <dgm:spPr/>
    </dgm:pt>
    <dgm:pt modelId="{FD69546D-15AE-4959-BB6F-3BED4BAFF23B}" type="pres">
      <dgm:prSet presAssocID="{FCB30979-A25E-493D-BDF8-C05E27FC991C}" presName="spacer" presStyleCnt="0"/>
      <dgm:spPr/>
    </dgm:pt>
    <dgm:pt modelId="{E80C628A-50E7-4C82-B11F-01A0368CA83F}" type="pres">
      <dgm:prSet presAssocID="{5F9FBF05-366C-479B-B274-1F8AFA7C2B35}" presName="parentText" presStyleLbl="node1" presStyleIdx="1" presStyleCnt="5">
        <dgm:presLayoutVars>
          <dgm:chMax val="0"/>
          <dgm:bulletEnabled val="1"/>
        </dgm:presLayoutVars>
      </dgm:prSet>
      <dgm:spPr/>
    </dgm:pt>
    <dgm:pt modelId="{60085C5B-13BA-466D-B73B-D7FA8856B2D2}" type="pres">
      <dgm:prSet presAssocID="{AD6F2F66-A003-4C12-835A-8BA8E17DCC88}" presName="spacer" presStyleCnt="0"/>
      <dgm:spPr/>
    </dgm:pt>
    <dgm:pt modelId="{60CA246A-F4FF-40A7-BBDF-347DFC1ECA24}" type="pres">
      <dgm:prSet presAssocID="{C02D8BD6-88B0-47D0-A432-B5DF58BFCD21}" presName="parentText" presStyleLbl="node1" presStyleIdx="2" presStyleCnt="5">
        <dgm:presLayoutVars>
          <dgm:chMax val="0"/>
          <dgm:bulletEnabled val="1"/>
        </dgm:presLayoutVars>
      </dgm:prSet>
      <dgm:spPr/>
    </dgm:pt>
    <dgm:pt modelId="{E34F2336-5BC5-4B29-BB31-F5837C054F5A}" type="pres">
      <dgm:prSet presAssocID="{BC94A231-BCB8-40A4-918B-771B5D9BAF29}" presName="spacer" presStyleCnt="0"/>
      <dgm:spPr/>
    </dgm:pt>
    <dgm:pt modelId="{FBCCC510-8CA9-439C-B24C-FD88256CF744}" type="pres">
      <dgm:prSet presAssocID="{BE3AEC19-2677-47ED-BA4E-30CBFA6B69CE}" presName="parentText" presStyleLbl="node1" presStyleIdx="3" presStyleCnt="5">
        <dgm:presLayoutVars>
          <dgm:chMax val="0"/>
          <dgm:bulletEnabled val="1"/>
        </dgm:presLayoutVars>
      </dgm:prSet>
      <dgm:spPr/>
    </dgm:pt>
    <dgm:pt modelId="{6FE370AB-810A-49CC-809F-DE0AFF6829FC}" type="pres">
      <dgm:prSet presAssocID="{08883155-3FE9-499A-B8FF-E9EC7C4477AF}" presName="spacer" presStyleCnt="0"/>
      <dgm:spPr/>
    </dgm:pt>
    <dgm:pt modelId="{BE6D268E-A940-4F3F-ACF1-EDC7893C1EE8}" type="pres">
      <dgm:prSet presAssocID="{CC9AD075-AB67-4C8E-A5CD-2DEF0DAE6BA8}" presName="parentText" presStyleLbl="node1" presStyleIdx="4" presStyleCnt="5">
        <dgm:presLayoutVars>
          <dgm:chMax val="0"/>
          <dgm:bulletEnabled val="1"/>
        </dgm:presLayoutVars>
      </dgm:prSet>
      <dgm:spPr/>
    </dgm:pt>
  </dgm:ptLst>
  <dgm:cxnLst>
    <dgm:cxn modelId="{10E3F00A-5F43-4F87-B7B4-CE84E85B1043}" type="presOf" srcId="{CC9AD075-AB67-4C8E-A5CD-2DEF0DAE6BA8}" destId="{BE6D268E-A940-4F3F-ACF1-EDC7893C1EE8}" srcOrd="0" destOrd="0" presId="urn:microsoft.com/office/officeart/2005/8/layout/vList2"/>
    <dgm:cxn modelId="{6C488C15-CDF0-4578-91D0-C17681875BF6}" srcId="{CC1797E5-80ED-4C72-BA37-81E744780A02}" destId="{5A6E98C3-B375-4AD8-A7D2-0CE9A1E1A9EA}" srcOrd="0" destOrd="0" parTransId="{DF8BDA52-9800-49D2-844C-90C2217E20B2}" sibTransId="{FCB30979-A25E-493D-BDF8-C05E27FC991C}"/>
    <dgm:cxn modelId="{D9B74A2B-BF03-4462-8B84-9F59992392DC}" srcId="{CC1797E5-80ED-4C72-BA37-81E744780A02}" destId="{C02D8BD6-88B0-47D0-A432-B5DF58BFCD21}" srcOrd="2" destOrd="0" parTransId="{48C752AD-2A2E-4F7B-A1E0-A3274343E28D}" sibTransId="{BC94A231-BCB8-40A4-918B-771B5D9BAF29}"/>
    <dgm:cxn modelId="{09E95C6C-D8F9-479A-813D-A4F71497A271}" type="presOf" srcId="{CC1797E5-80ED-4C72-BA37-81E744780A02}" destId="{29C01BA9-5FC1-4526-81B7-B0F410022586}" srcOrd="0" destOrd="0" presId="urn:microsoft.com/office/officeart/2005/8/layout/vList2"/>
    <dgm:cxn modelId="{B3EDCC57-A3D4-4279-9A07-6C0C3E3D9EDE}" type="presOf" srcId="{C02D8BD6-88B0-47D0-A432-B5DF58BFCD21}" destId="{60CA246A-F4FF-40A7-BBDF-347DFC1ECA24}" srcOrd="0" destOrd="0" presId="urn:microsoft.com/office/officeart/2005/8/layout/vList2"/>
    <dgm:cxn modelId="{314F9D83-D2EC-4865-8847-9AE71B0B1B33}" type="presOf" srcId="{BE3AEC19-2677-47ED-BA4E-30CBFA6B69CE}" destId="{FBCCC510-8CA9-439C-B24C-FD88256CF744}" srcOrd="0" destOrd="0" presId="urn:microsoft.com/office/officeart/2005/8/layout/vList2"/>
    <dgm:cxn modelId="{03ECB298-741D-414E-AE56-D539CF767F06}" type="presOf" srcId="{5F9FBF05-366C-479B-B274-1F8AFA7C2B35}" destId="{E80C628A-50E7-4C82-B11F-01A0368CA83F}" srcOrd="0" destOrd="0" presId="urn:microsoft.com/office/officeart/2005/8/layout/vList2"/>
    <dgm:cxn modelId="{059FD5C2-41D8-47E2-A96C-30E1F5E3B5FB}" srcId="{CC1797E5-80ED-4C72-BA37-81E744780A02}" destId="{CC9AD075-AB67-4C8E-A5CD-2DEF0DAE6BA8}" srcOrd="4" destOrd="0" parTransId="{E12AD130-37F3-4174-A02E-9983CEF6A24C}" sibTransId="{4D1F5711-DB81-4EF0-ADFF-FF89FBEFCE05}"/>
    <dgm:cxn modelId="{DC0FB7D3-5B9E-4286-88DD-ADF579414605}" srcId="{CC1797E5-80ED-4C72-BA37-81E744780A02}" destId="{BE3AEC19-2677-47ED-BA4E-30CBFA6B69CE}" srcOrd="3" destOrd="0" parTransId="{F2594B73-B357-45FC-92C6-E60D4C4A96F2}" sibTransId="{08883155-3FE9-499A-B8FF-E9EC7C4477AF}"/>
    <dgm:cxn modelId="{E67C02DC-F4DB-4AD2-9A5B-F99E2C62D391}" type="presOf" srcId="{5A6E98C3-B375-4AD8-A7D2-0CE9A1E1A9EA}" destId="{0495B751-6EF4-4207-82B6-06DBA4B70AB4}" srcOrd="0" destOrd="0" presId="urn:microsoft.com/office/officeart/2005/8/layout/vList2"/>
    <dgm:cxn modelId="{B0C376EC-9961-4992-9558-F7506E06DA76}" srcId="{CC1797E5-80ED-4C72-BA37-81E744780A02}" destId="{5F9FBF05-366C-479B-B274-1F8AFA7C2B35}" srcOrd="1" destOrd="0" parTransId="{B641397D-3CF1-4230-A2DE-C66711AE294D}" sibTransId="{AD6F2F66-A003-4C12-835A-8BA8E17DCC88}"/>
    <dgm:cxn modelId="{75506CE4-260D-4736-8A32-ECEF75CC2748}" type="presParOf" srcId="{29C01BA9-5FC1-4526-81B7-B0F410022586}" destId="{0495B751-6EF4-4207-82B6-06DBA4B70AB4}" srcOrd="0" destOrd="0" presId="urn:microsoft.com/office/officeart/2005/8/layout/vList2"/>
    <dgm:cxn modelId="{30E93ED0-7247-4AB3-9839-5883137B888D}" type="presParOf" srcId="{29C01BA9-5FC1-4526-81B7-B0F410022586}" destId="{FD69546D-15AE-4959-BB6F-3BED4BAFF23B}" srcOrd="1" destOrd="0" presId="urn:microsoft.com/office/officeart/2005/8/layout/vList2"/>
    <dgm:cxn modelId="{05C235A0-3773-4AB6-83FD-B7F0111BFD05}" type="presParOf" srcId="{29C01BA9-5FC1-4526-81B7-B0F410022586}" destId="{E80C628A-50E7-4C82-B11F-01A0368CA83F}" srcOrd="2" destOrd="0" presId="urn:microsoft.com/office/officeart/2005/8/layout/vList2"/>
    <dgm:cxn modelId="{2A97D06F-6E50-4312-A2C1-664D9411C36A}" type="presParOf" srcId="{29C01BA9-5FC1-4526-81B7-B0F410022586}" destId="{60085C5B-13BA-466D-B73B-D7FA8856B2D2}" srcOrd="3" destOrd="0" presId="urn:microsoft.com/office/officeart/2005/8/layout/vList2"/>
    <dgm:cxn modelId="{3FD9A279-ACA2-4873-9A76-38AA7F5C4E64}" type="presParOf" srcId="{29C01BA9-5FC1-4526-81B7-B0F410022586}" destId="{60CA246A-F4FF-40A7-BBDF-347DFC1ECA24}" srcOrd="4" destOrd="0" presId="urn:microsoft.com/office/officeart/2005/8/layout/vList2"/>
    <dgm:cxn modelId="{24AC7CAA-431C-481C-BB15-EA099E8740A5}" type="presParOf" srcId="{29C01BA9-5FC1-4526-81B7-B0F410022586}" destId="{E34F2336-5BC5-4B29-BB31-F5837C054F5A}" srcOrd="5" destOrd="0" presId="urn:microsoft.com/office/officeart/2005/8/layout/vList2"/>
    <dgm:cxn modelId="{3995ADE2-8BB2-4417-88B1-072359473892}" type="presParOf" srcId="{29C01BA9-5FC1-4526-81B7-B0F410022586}" destId="{FBCCC510-8CA9-439C-B24C-FD88256CF744}" srcOrd="6" destOrd="0" presId="urn:microsoft.com/office/officeart/2005/8/layout/vList2"/>
    <dgm:cxn modelId="{033FE475-B073-48B0-85CF-0D0E925396EB}" type="presParOf" srcId="{29C01BA9-5FC1-4526-81B7-B0F410022586}" destId="{6FE370AB-810A-49CC-809F-DE0AFF6829FC}" srcOrd="7" destOrd="0" presId="urn:microsoft.com/office/officeart/2005/8/layout/vList2"/>
    <dgm:cxn modelId="{1E7C861B-16E7-42D5-89AA-DF1DEB844A6E}" type="presParOf" srcId="{29C01BA9-5FC1-4526-81B7-B0F410022586}" destId="{BE6D268E-A940-4F3F-ACF1-EDC7893C1EE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9910BB-31DA-4E79-8079-78B8B98B83EF}"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3947F8B0-3967-4A4F-8614-D6B4603C3107}">
      <dgm:prSet/>
      <dgm:spPr/>
      <dgm:t>
        <a:bodyPr/>
        <a:lstStyle/>
        <a:p>
          <a:endParaRPr lang="en-US" dirty="0">
            <a:solidFill>
              <a:schemeClr val="bg1"/>
            </a:solidFill>
          </a:endParaRPr>
        </a:p>
      </dgm:t>
    </dgm:pt>
    <dgm:pt modelId="{5A7CAB91-F09F-4A8C-AE07-E0E3A4FB1998}" type="parTrans" cxnId="{4D767C21-8E86-48A2-9EA1-D7CA83D9A201}">
      <dgm:prSet/>
      <dgm:spPr/>
      <dgm:t>
        <a:bodyPr/>
        <a:lstStyle/>
        <a:p>
          <a:endParaRPr lang="en-US"/>
        </a:p>
      </dgm:t>
    </dgm:pt>
    <dgm:pt modelId="{BA846209-0F33-48C1-A403-443DA1DE1BF3}" type="sibTrans" cxnId="{4D767C21-8E86-48A2-9EA1-D7CA83D9A201}">
      <dgm:prSet/>
      <dgm:spPr/>
      <dgm:t>
        <a:bodyPr/>
        <a:lstStyle/>
        <a:p>
          <a:endParaRPr lang="en-US"/>
        </a:p>
      </dgm:t>
    </dgm:pt>
    <dgm:pt modelId="{149D1D80-3437-4C20-8B66-8988D20065E7}">
      <dgm:prSet/>
      <dgm:spPr/>
      <dgm:t>
        <a:bodyPr/>
        <a:lstStyle/>
        <a:p>
          <a:r>
            <a:rPr lang="en-US" dirty="0">
              <a:solidFill>
                <a:schemeClr val="bg1"/>
              </a:solidFill>
            </a:rPr>
            <a:t>Focus on specific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target audiences</a:t>
          </a:r>
          <a:endParaRPr lang="en-US" dirty="0">
            <a:solidFill>
              <a:schemeClr val="bg1"/>
            </a:solidFill>
          </a:endParaRPr>
        </a:p>
      </dgm:t>
    </dgm:pt>
    <dgm:pt modelId="{3B97BB3A-AE96-423B-99D1-02C350EC9094}" type="parTrans" cxnId="{7FEDB1FC-FE52-48DB-A3CA-C8216F291A59}">
      <dgm:prSet/>
      <dgm:spPr/>
      <dgm:t>
        <a:bodyPr/>
        <a:lstStyle/>
        <a:p>
          <a:endParaRPr lang="en-US"/>
        </a:p>
      </dgm:t>
    </dgm:pt>
    <dgm:pt modelId="{856C9B9E-D1F1-4E3F-A6A9-D5B0AC8131F9}" type="sibTrans" cxnId="{7FEDB1FC-FE52-48DB-A3CA-C8216F291A59}">
      <dgm:prSet/>
      <dgm:spPr/>
      <dgm:t>
        <a:bodyPr/>
        <a:lstStyle/>
        <a:p>
          <a:endParaRPr lang="en-US"/>
        </a:p>
      </dgm:t>
    </dgm:pt>
    <dgm:pt modelId="{7EB54A63-1A56-4EC7-8FEA-1E0881CE4F85}">
      <dgm:prSet/>
      <dgm:spPr/>
      <dgm:t>
        <a:bodyPr/>
        <a:lstStyle/>
        <a:p>
          <a:endParaRPr lang="en-US" dirty="0"/>
        </a:p>
      </dgm:t>
      <dgm:extLst>
        <a:ext uri="{E40237B7-FDA0-4F09-8148-C483321AD2D9}">
          <dgm14:cNvPr xmlns:dgm14="http://schemas.microsoft.com/office/drawing/2010/diagram" id="0" name="">
            <a:hlinkClick xmlns:r="http://schemas.openxmlformats.org/officeDocument/2006/relationships" r:id="rId2"/>
          </dgm14:cNvPr>
        </a:ext>
      </dgm:extLst>
    </dgm:pt>
    <dgm:pt modelId="{CC5D5D84-43D4-45F0-8BDA-653BDBB783B1}" type="parTrans" cxnId="{28456C6D-951D-42AF-ADB7-2F27383D76C7}">
      <dgm:prSet/>
      <dgm:spPr/>
      <dgm:t>
        <a:bodyPr/>
        <a:lstStyle/>
        <a:p>
          <a:endParaRPr lang="en-US"/>
        </a:p>
      </dgm:t>
    </dgm:pt>
    <dgm:pt modelId="{85580CF9-F1BE-4DF9-8DF0-41F982B027EB}" type="sibTrans" cxnId="{28456C6D-951D-42AF-ADB7-2F27383D76C7}">
      <dgm:prSet/>
      <dgm:spPr/>
      <dgm:t>
        <a:bodyPr/>
        <a:lstStyle/>
        <a:p>
          <a:endParaRPr lang="en-US"/>
        </a:p>
      </dgm:t>
    </dgm:pt>
    <dgm:pt modelId="{7F1D2B20-7DA7-43BB-B67F-5558472DE442}">
      <dgm:prSet/>
      <dgm:spPr/>
      <dgm:t>
        <a:bodyPr/>
        <a:lstStyle/>
        <a:p>
          <a:r>
            <a:rPr lang="en-US" dirty="0"/>
            <a:t>Use search engine optimization</a:t>
          </a:r>
        </a:p>
      </dgm:t>
    </dgm:pt>
    <dgm:pt modelId="{AFD127B2-C02C-4F5F-B59C-E544D32FD563}" type="parTrans" cxnId="{3E86EE7F-90A8-43F8-824B-6F7A9AD309C4}">
      <dgm:prSet/>
      <dgm:spPr/>
      <dgm:t>
        <a:bodyPr/>
        <a:lstStyle/>
        <a:p>
          <a:endParaRPr lang="en-US"/>
        </a:p>
      </dgm:t>
    </dgm:pt>
    <dgm:pt modelId="{538BF87E-7750-4533-9F4F-BC6867BC476A}" type="sibTrans" cxnId="{3E86EE7F-90A8-43F8-824B-6F7A9AD309C4}">
      <dgm:prSet/>
      <dgm:spPr/>
      <dgm:t>
        <a:bodyPr/>
        <a:lstStyle/>
        <a:p>
          <a:endParaRPr lang="en-US"/>
        </a:p>
      </dgm:t>
    </dgm:pt>
    <dgm:pt modelId="{888F3427-2355-4995-AB57-7C948730A726}">
      <dgm:prSet/>
      <dgm:spPr/>
      <dgm:t>
        <a:bodyPr/>
        <a:lstStyle/>
        <a:p>
          <a:endParaRPr lang="en-US" dirty="0"/>
        </a:p>
      </dgm:t>
    </dgm:pt>
    <dgm:pt modelId="{9FA153BD-8126-45E2-8423-5692E3E8F296}" type="parTrans" cxnId="{4B5120E6-BDBE-4F7E-8275-95392C096AE6}">
      <dgm:prSet/>
      <dgm:spPr/>
      <dgm:t>
        <a:bodyPr/>
        <a:lstStyle/>
        <a:p>
          <a:endParaRPr lang="en-US"/>
        </a:p>
      </dgm:t>
    </dgm:pt>
    <dgm:pt modelId="{27EC9C55-DB9D-4272-B37A-D5C3155F9DD5}" type="sibTrans" cxnId="{4B5120E6-BDBE-4F7E-8275-95392C096AE6}">
      <dgm:prSet/>
      <dgm:spPr/>
      <dgm:t>
        <a:bodyPr/>
        <a:lstStyle/>
        <a:p>
          <a:endParaRPr lang="en-US"/>
        </a:p>
      </dgm:t>
    </dgm:pt>
    <dgm:pt modelId="{6D1298A9-772A-4ED2-96EE-9B40FE2C2F68}">
      <dgm:prSet/>
      <dgm:spPr/>
      <dgm:t>
        <a:bodyPr/>
        <a:lstStyle/>
        <a:p>
          <a:r>
            <a:rPr lang="en-US" dirty="0"/>
            <a:t>Prioritize </a:t>
          </a:r>
          <a:r>
            <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customer engagement</a:t>
          </a:r>
          <a:endParaRPr lang="en-US" dirty="0">
            <a:solidFill>
              <a:schemeClr val="bg1"/>
            </a:solidFill>
          </a:endParaRPr>
        </a:p>
      </dgm:t>
    </dgm:pt>
    <dgm:pt modelId="{46B4FF5A-7D3A-4CA9-B070-85C921F65C74}" type="parTrans" cxnId="{97C6A6A2-90DE-4E8C-9EE9-AC3458780045}">
      <dgm:prSet/>
      <dgm:spPr/>
      <dgm:t>
        <a:bodyPr/>
        <a:lstStyle/>
        <a:p>
          <a:endParaRPr lang="en-US"/>
        </a:p>
      </dgm:t>
    </dgm:pt>
    <dgm:pt modelId="{49536874-91A8-4C86-8C46-31833D334BB8}" type="sibTrans" cxnId="{97C6A6A2-90DE-4E8C-9EE9-AC3458780045}">
      <dgm:prSet/>
      <dgm:spPr/>
      <dgm:t>
        <a:bodyPr/>
        <a:lstStyle/>
        <a:p>
          <a:endParaRPr lang="en-US"/>
        </a:p>
      </dgm:t>
    </dgm:pt>
    <dgm:pt modelId="{494A39EB-D4FE-4F4E-9097-DB56A723B697}">
      <dgm:prSet/>
      <dgm:spPr/>
      <dgm:t>
        <a:bodyPr/>
        <a:lstStyle/>
        <a:p>
          <a:endParaRPr lang="en-US" dirty="0"/>
        </a:p>
      </dgm:t>
    </dgm:pt>
    <dgm:pt modelId="{E17B3982-2AB8-4CE0-89FA-20B4A9F29341}" type="parTrans" cxnId="{1C9F333A-56A5-4D2D-82C2-E59FE560D8B2}">
      <dgm:prSet/>
      <dgm:spPr/>
      <dgm:t>
        <a:bodyPr/>
        <a:lstStyle/>
        <a:p>
          <a:endParaRPr lang="en-US"/>
        </a:p>
      </dgm:t>
    </dgm:pt>
    <dgm:pt modelId="{A9FC2984-4A9F-4B6C-A318-0BCDEACD1F7C}" type="sibTrans" cxnId="{1C9F333A-56A5-4D2D-82C2-E59FE560D8B2}">
      <dgm:prSet/>
      <dgm:spPr/>
      <dgm:t>
        <a:bodyPr/>
        <a:lstStyle/>
        <a:p>
          <a:endParaRPr lang="en-US"/>
        </a:p>
      </dgm:t>
    </dgm:pt>
    <dgm:pt modelId="{3D5639A9-08B1-432A-A06F-22D4CD6EB540}">
      <dgm:prSet/>
      <dgm:spPr/>
      <dgm:t>
        <a:bodyPr/>
        <a:lstStyle/>
        <a:p>
          <a:r>
            <a:rPr lang="en-US" dirty="0"/>
            <a:t>Review and revise </a:t>
          </a:r>
          <a:r>
            <a:rPr lang="en-US"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marketing plans </a:t>
          </a:r>
          <a:endParaRPr lang="en-US" dirty="0">
            <a:solidFill>
              <a:schemeClr val="bg1"/>
            </a:solidFill>
          </a:endParaRPr>
        </a:p>
      </dgm:t>
    </dgm:pt>
    <dgm:pt modelId="{5999E132-E809-4B31-ACBC-683F1C6BB3BD}" type="parTrans" cxnId="{F39ABA8D-DF38-410B-B375-22EAEBFE4518}">
      <dgm:prSet/>
      <dgm:spPr/>
      <dgm:t>
        <a:bodyPr/>
        <a:lstStyle/>
        <a:p>
          <a:endParaRPr lang="en-US"/>
        </a:p>
      </dgm:t>
    </dgm:pt>
    <dgm:pt modelId="{832D25BC-6D64-443F-9E0F-053146420F86}" type="sibTrans" cxnId="{F39ABA8D-DF38-410B-B375-22EAEBFE4518}">
      <dgm:prSet/>
      <dgm:spPr/>
      <dgm:t>
        <a:bodyPr/>
        <a:lstStyle/>
        <a:p>
          <a:endParaRPr lang="en-US"/>
        </a:p>
      </dgm:t>
    </dgm:pt>
    <dgm:pt modelId="{40FE9DB8-F557-42B7-BD4E-07AD06682889}">
      <dgm:prSet/>
      <dgm:spPr/>
      <dgm:t>
        <a:bodyPr/>
        <a:lstStyle/>
        <a:p>
          <a:endParaRPr lang="en-US" dirty="0"/>
        </a:p>
      </dgm:t>
    </dgm:pt>
    <dgm:pt modelId="{4CABF812-3049-4F35-BC7E-0AD1CD54CC7C}" type="parTrans" cxnId="{160EB600-0537-415F-9BE7-C997A4C8C231}">
      <dgm:prSet/>
      <dgm:spPr/>
      <dgm:t>
        <a:bodyPr/>
        <a:lstStyle/>
        <a:p>
          <a:endParaRPr lang="en-US"/>
        </a:p>
      </dgm:t>
    </dgm:pt>
    <dgm:pt modelId="{8C0953B7-C8F1-4C8C-8E34-34EDFF985924}" type="sibTrans" cxnId="{160EB600-0537-415F-9BE7-C997A4C8C231}">
      <dgm:prSet/>
      <dgm:spPr/>
      <dgm:t>
        <a:bodyPr/>
        <a:lstStyle/>
        <a:p>
          <a:endParaRPr lang="en-US"/>
        </a:p>
      </dgm:t>
    </dgm:pt>
    <dgm:pt modelId="{EAFDA7B2-4577-4A10-9A9E-AC7802A633F5}">
      <dgm:prSet/>
      <dgm:spPr/>
      <dgm:t>
        <a:bodyPr/>
        <a:lstStyle/>
        <a:p>
          <a:r>
            <a:rPr lang="en-US" dirty="0"/>
            <a:t>Target your customer base on a </a:t>
          </a:r>
          <a:r>
            <a:rPr lang="en-US"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broader scale</a:t>
          </a:r>
          <a:endParaRPr lang="en-US" dirty="0">
            <a:solidFill>
              <a:schemeClr val="bg1"/>
            </a:solidFill>
          </a:endParaRPr>
        </a:p>
      </dgm:t>
    </dgm:pt>
    <dgm:pt modelId="{15E8EA3C-50AF-4475-A6C5-FA888E347845}" type="parTrans" cxnId="{3CA7594E-AD4C-4FEC-8B27-18927714EB10}">
      <dgm:prSet/>
      <dgm:spPr/>
      <dgm:t>
        <a:bodyPr/>
        <a:lstStyle/>
        <a:p>
          <a:endParaRPr lang="en-US"/>
        </a:p>
      </dgm:t>
    </dgm:pt>
    <dgm:pt modelId="{162202E4-C333-4144-B08C-4D6493A73DE1}" type="sibTrans" cxnId="{3CA7594E-AD4C-4FEC-8B27-18927714EB10}">
      <dgm:prSet/>
      <dgm:spPr/>
      <dgm:t>
        <a:bodyPr/>
        <a:lstStyle/>
        <a:p>
          <a:endParaRPr lang="en-US"/>
        </a:p>
      </dgm:t>
    </dgm:pt>
    <dgm:pt modelId="{D4F997D1-C961-44B2-9AEA-358ED964A5A7}">
      <dgm:prSet/>
      <dgm:spPr/>
      <dgm:t>
        <a:bodyPr/>
        <a:lstStyle/>
        <a:p>
          <a:endParaRPr lang="en-US" dirty="0"/>
        </a:p>
      </dgm:t>
    </dgm:pt>
    <dgm:pt modelId="{50145C9D-07AE-4886-9572-EB890879F6DD}" type="parTrans" cxnId="{CE6BC011-E7FD-4308-A8A8-835442864739}">
      <dgm:prSet/>
      <dgm:spPr/>
      <dgm:t>
        <a:bodyPr/>
        <a:lstStyle/>
        <a:p>
          <a:endParaRPr lang="en-US"/>
        </a:p>
      </dgm:t>
    </dgm:pt>
    <dgm:pt modelId="{AE04652D-0FB6-475A-A960-0E1F53F9F2FB}" type="sibTrans" cxnId="{CE6BC011-E7FD-4308-A8A8-835442864739}">
      <dgm:prSet/>
      <dgm:spPr/>
      <dgm:t>
        <a:bodyPr/>
        <a:lstStyle/>
        <a:p>
          <a:endParaRPr lang="en-US"/>
        </a:p>
      </dgm:t>
    </dgm:pt>
    <dgm:pt modelId="{3581E964-F7B6-4931-99B2-CB094245849D}">
      <dgm:prSet/>
      <dgm:spPr/>
      <dgm:t>
        <a:bodyPr/>
        <a:lstStyle/>
        <a:p>
          <a:r>
            <a:rPr lang="en-US"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Create outstanding content</a:t>
          </a:r>
          <a:endParaRPr lang="en-US" dirty="0">
            <a:solidFill>
              <a:schemeClr val="bg1"/>
            </a:solidFill>
          </a:endParaRPr>
        </a:p>
      </dgm:t>
    </dgm:pt>
    <dgm:pt modelId="{88F9A76A-C9D2-49A9-BC44-BD08168F01F4}" type="parTrans" cxnId="{E4AC6041-02C8-4FC5-8497-1F3F7B3C6002}">
      <dgm:prSet/>
      <dgm:spPr/>
      <dgm:t>
        <a:bodyPr/>
        <a:lstStyle/>
        <a:p>
          <a:endParaRPr lang="en-US"/>
        </a:p>
      </dgm:t>
    </dgm:pt>
    <dgm:pt modelId="{457A5A68-A5DC-4544-9859-ACE0319564A4}" type="sibTrans" cxnId="{E4AC6041-02C8-4FC5-8497-1F3F7B3C6002}">
      <dgm:prSet/>
      <dgm:spPr/>
      <dgm:t>
        <a:bodyPr/>
        <a:lstStyle/>
        <a:p>
          <a:endParaRPr lang="en-US"/>
        </a:p>
      </dgm:t>
    </dgm:pt>
    <dgm:pt modelId="{9C6AF7AC-8DBF-4D15-802B-793CC5BBD45E}">
      <dgm:prSet/>
      <dgm:spPr/>
      <dgm:t>
        <a:bodyPr/>
        <a:lstStyle/>
        <a:p>
          <a:endParaRPr lang="en-US" dirty="0"/>
        </a:p>
      </dgm:t>
    </dgm:pt>
    <dgm:pt modelId="{76AB364B-F8C6-4E9D-84B1-10FE0735ED14}" type="parTrans" cxnId="{07357EF9-E3F0-4EE1-8CFA-A0C58CA142C4}">
      <dgm:prSet/>
      <dgm:spPr/>
      <dgm:t>
        <a:bodyPr/>
        <a:lstStyle/>
        <a:p>
          <a:endParaRPr lang="en-US"/>
        </a:p>
      </dgm:t>
    </dgm:pt>
    <dgm:pt modelId="{D123D158-9412-4B52-98F6-B62AAAFFD662}" type="sibTrans" cxnId="{07357EF9-E3F0-4EE1-8CFA-A0C58CA142C4}">
      <dgm:prSet/>
      <dgm:spPr/>
      <dgm:t>
        <a:bodyPr/>
        <a:lstStyle/>
        <a:p>
          <a:endParaRPr lang="en-US"/>
        </a:p>
      </dgm:t>
    </dgm:pt>
    <dgm:pt modelId="{7B544174-3AD3-49F4-B49E-CC664319B8A7}">
      <dgm:prSet/>
      <dgm:spPr/>
      <dgm:t>
        <a:bodyPr/>
        <a:lstStyle/>
        <a:p>
          <a:r>
            <a:rPr lang="en-US" dirty="0"/>
            <a:t>Utilize other brands to partner for customers </a:t>
          </a:r>
          <a:r>
            <a:rPr lang="en-US"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(RQR)</a:t>
          </a:r>
          <a:endParaRPr lang="en-US" dirty="0">
            <a:solidFill>
              <a:schemeClr val="bg1"/>
            </a:solidFill>
          </a:endParaRPr>
        </a:p>
      </dgm:t>
    </dgm:pt>
    <dgm:pt modelId="{74970601-5AE6-4BD2-9988-CAC3C3E75B9C}" type="parTrans" cxnId="{AF4F7C9B-6F41-44C8-8B17-EDDC839DB8B4}">
      <dgm:prSet/>
      <dgm:spPr/>
      <dgm:t>
        <a:bodyPr/>
        <a:lstStyle/>
        <a:p>
          <a:endParaRPr lang="en-US"/>
        </a:p>
      </dgm:t>
    </dgm:pt>
    <dgm:pt modelId="{B3C6A6AA-FC56-4F47-93E3-60E4BAB64C65}" type="sibTrans" cxnId="{AF4F7C9B-6F41-44C8-8B17-EDDC839DB8B4}">
      <dgm:prSet/>
      <dgm:spPr/>
      <dgm:t>
        <a:bodyPr/>
        <a:lstStyle/>
        <a:p>
          <a:endParaRPr lang="en-US"/>
        </a:p>
      </dgm:t>
    </dgm:pt>
    <dgm:pt modelId="{97C1534A-9C1A-45BB-BC07-B3C7ECD2DBD0}" type="pres">
      <dgm:prSet presAssocID="{109910BB-31DA-4E79-8079-78B8B98B83EF}" presName="Name0" presStyleCnt="0">
        <dgm:presLayoutVars>
          <dgm:dir/>
          <dgm:resizeHandles val="exact"/>
        </dgm:presLayoutVars>
      </dgm:prSet>
      <dgm:spPr/>
    </dgm:pt>
    <dgm:pt modelId="{8D986AC2-2DDD-4610-8558-DC61DB2ED4F8}" type="pres">
      <dgm:prSet presAssocID="{3947F8B0-3967-4A4F-8614-D6B4603C3107}" presName="node" presStyleLbl="node1" presStyleIdx="0" presStyleCnt="7">
        <dgm:presLayoutVars>
          <dgm:bulletEnabled val="1"/>
        </dgm:presLayoutVars>
      </dgm:prSet>
      <dgm:spPr/>
    </dgm:pt>
    <dgm:pt modelId="{0B7CDCBB-5EE5-401D-8DCF-A6ED601809D5}" type="pres">
      <dgm:prSet presAssocID="{BA846209-0F33-48C1-A403-443DA1DE1BF3}" presName="sibTrans" presStyleLbl="sibTrans1D1" presStyleIdx="0" presStyleCnt="6"/>
      <dgm:spPr/>
    </dgm:pt>
    <dgm:pt modelId="{4023ECE9-6AA7-4D55-8902-3E4223F7AE3A}" type="pres">
      <dgm:prSet presAssocID="{BA846209-0F33-48C1-A403-443DA1DE1BF3}" presName="connectorText" presStyleLbl="sibTrans1D1" presStyleIdx="0" presStyleCnt="6"/>
      <dgm:spPr/>
    </dgm:pt>
    <dgm:pt modelId="{A4A789D7-E931-4016-8370-B432EF66DD11}" type="pres">
      <dgm:prSet presAssocID="{7EB54A63-1A56-4EC7-8FEA-1E0881CE4F85}" presName="node" presStyleLbl="node1" presStyleIdx="1" presStyleCnt="7">
        <dgm:presLayoutVars>
          <dgm:bulletEnabled val="1"/>
        </dgm:presLayoutVars>
      </dgm:prSet>
      <dgm:spPr/>
    </dgm:pt>
    <dgm:pt modelId="{5677E2AF-2721-445D-90BA-C15ED8B1B9F1}" type="pres">
      <dgm:prSet presAssocID="{85580CF9-F1BE-4DF9-8DF0-41F982B027EB}" presName="sibTrans" presStyleLbl="sibTrans1D1" presStyleIdx="1" presStyleCnt="6"/>
      <dgm:spPr/>
    </dgm:pt>
    <dgm:pt modelId="{A5977051-EB72-4E28-AF65-98CC2DE2F2A0}" type="pres">
      <dgm:prSet presAssocID="{85580CF9-F1BE-4DF9-8DF0-41F982B027EB}" presName="connectorText" presStyleLbl="sibTrans1D1" presStyleIdx="1" presStyleCnt="6"/>
      <dgm:spPr/>
    </dgm:pt>
    <dgm:pt modelId="{E991374B-2235-45F8-82BC-7D8390AFE4D3}" type="pres">
      <dgm:prSet presAssocID="{888F3427-2355-4995-AB57-7C948730A726}" presName="node" presStyleLbl="node1" presStyleIdx="2" presStyleCnt="7">
        <dgm:presLayoutVars>
          <dgm:bulletEnabled val="1"/>
        </dgm:presLayoutVars>
      </dgm:prSet>
      <dgm:spPr/>
    </dgm:pt>
    <dgm:pt modelId="{1E73D689-3839-4BE8-B8FD-3E494B81385A}" type="pres">
      <dgm:prSet presAssocID="{27EC9C55-DB9D-4272-B37A-D5C3155F9DD5}" presName="sibTrans" presStyleLbl="sibTrans1D1" presStyleIdx="2" presStyleCnt="6"/>
      <dgm:spPr/>
    </dgm:pt>
    <dgm:pt modelId="{19D06807-7F8D-472A-A014-1F91B96B10FA}" type="pres">
      <dgm:prSet presAssocID="{27EC9C55-DB9D-4272-B37A-D5C3155F9DD5}" presName="connectorText" presStyleLbl="sibTrans1D1" presStyleIdx="2" presStyleCnt="6"/>
      <dgm:spPr/>
    </dgm:pt>
    <dgm:pt modelId="{8C0FB675-111D-4D58-AB8E-A306AE1ECEFC}" type="pres">
      <dgm:prSet presAssocID="{494A39EB-D4FE-4F4E-9097-DB56A723B697}" presName="node" presStyleLbl="node1" presStyleIdx="3" presStyleCnt="7">
        <dgm:presLayoutVars>
          <dgm:bulletEnabled val="1"/>
        </dgm:presLayoutVars>
      </dgm:prSet>
      <dgm:spPr/>
    </dgm:pt>
    <dgm:pt modelId="{17553BEA-3687-4CF4-A6DE-35C590D72C31}" type="pres">
      <dgm:prSet presAssocID="{A9FC2984-4A9F-4B6C-A318-0BCDEACD1F7C}" presName="sibTrans" presStyleLbl="sibTrans1D1" presStyleIdx="3" presStyleCnt="6"/>
      <dgm:spPr/>
    </dgm:pt>
    <dgm:pt modelId="{B35B43F2-6B0E-4F92-9609-E6F3DEEA16D2}" type="pres">
      <dgm:prSet presAssocID="{A9FC2984-4A9F-4B6C-A318-0BCDEACD1F7C}" presName="connectorText" presStyleLbl="sibTrans1D1" presStyleIdx="3" presStyleCnt="6"/>
      <dgm:spPr/>
    </dgm:pt>
    <dgm:pt modelId="{62B5654C-F4FE-4DFD-9F1D-733240489503}" type="pres">
      <dgm:prSet presAssocID="{40FE9DB8-F557-42B7-BD4E-07AD06682889}" presName="node" presStyleLbl="node1" presStyleIdx="4" presStyleCnt="7">
        <dgm:presLayoutVars>
          <dgm:bulletEnabled val="1"/>
        </dgm:presLayoutVars>
      </dgm:prSet>
      <dgm:spPr/>
    </dgm:pt>
    <dgm:pt modelId="{7AA6E649-38D2-433A-8153-DDBEEE749698}" type="pres">
      <dgm:prSet presAssocID="{8C0953B7-C8F1-4C8C-8E34-34EDFF985924}" presName="sibTrans" presStyleLbl="sibTrans1D1" presStyleIdx="4" presStyleCnt="6"/>
      <dgm:spPr/>
    </dgm:pt>
    <dgm:pt modelId="{4A212BCC-DF8B-48CE-BD6D-DF2FE4D15FE6}" type="pres">
      <dgm:prSet presAssocID="{8C0953B7-C8F1-4C8C-8E34-34EDFF985924}" presName="connectorText" presStyleLbl="sibTrans1D1" presStyleIdx="4" presStyleCnt="6"/>
      <dgm:spPr/>
    </dgm:pt>
    <dgm:pt modelId="{6CDAAD05-CCBC-4207-964B-07CFF8055863}" type="pres">
      <dgm:prSet presAssocID="{D4F997D1-C961-44B2-9AEA-358ED964A5A7}" presName="node" presStyleLbl="node1" presStyleIdx="5" presStyleCnt="7">
        <dgm:presLayoutVars>
          <dgm:bulletEnabled val="1"/>
        </dgm:presLayoutVars>
      </dgm:prSet>
      <dgm:spPr/>
    </dgm:pt>
    <dgm:pt modelId="{EC3120F7-356E-40B7-B1B6-808714A17590}" type="pres">
      <dgm:prSet presAssocID="{AE04652D-0FB6-475A-A960-0E1F53F9F2FB}" presName="sibTrans" presStyleLbl="sibTrans1D1" presStyleIdx="5" presStyleCnt="6"/>
      <dgm:spPr/>
    </dgm:pt>
    <dgm:pt modelId="{0B5CC39C-5CC6-41FC-9675-35B337824832}" type="pres">
      <dgm:prSet presAssocID="{AE04652D-0FB6-475A-A960-0E1F53F9F2FB}" presName="connectorText" presStyleLbl="sibTrans1D1" presStyleIdx="5" presStyleCnt="6"/>
      <dgm:spPr/>
    </dgm:pt>
    <dgm:pt modelId="{F693D9B9-6702-41D1-BF3B-3F1DFEA2F234}" type="pres">
      <dgm:prSet presAssocID="{9C6AF7AC-8DBF-4D15-802B-793CC5BBD45E}" presName="node" presStyleLbl="node1" presStyleIdx="6" presStyleCnt="7">
        <dgm:presLayoutVars>
          <dgm:bulletEnabled val="1"/>
        </dgm:presLayoutVars>
      </dgm:prSet>
      <dgm:spPr/>
    </dgm:pt>
  </dgm:ptLst>
  <dgm:cxnLst>
    <dgm:cxn modelId="{160EB600-0537-415F-9BE7-C997A4C8C231}" srcId="{109910BB-31DA-4E79-8079-78B8B98B83EF}" destId="{40FE9DB8-F557-42B7-BD4E-07AD06682889}" srcOrd="4" destOrd="0" parTransId="{4CABF812-3049-4F35-BC7E-0AD1CD54CC7C}" sibTransId="{8C0953B7-C8F1-4C8C-8E34-34EDFF985924}"/>
    <dgm:cxn modelId="{74350302-EA2E-4306-85B7-269FF46F92C6}" type="presOf" srcId="{BA846209-0F33-48C1-A403-443DA1DE1BF3}" destId="{4023ECE9-6AA7-4D55-8902-3E4223F7AE3A}" srcOrd="1" destOrd="0" presId="urn:microsoft.com/office/officeart/2016/7/layout/RepeatingBendingProcessNew"/>
    <dgm:cxn modelId="{9A08CC02-41CF-415A-9AAC-2A06D777499D}" type="presOf" srcId="{8C0953B7-C8F1-4C8C-8E34-34EDFF985924}" destId="{4A212BCC-DF8B-48CE-BD6D-DF2FE4D15FE6}" srcOrd="1" destOrd="0" presId="urn:microsoft.com/office/officeart/2016/7/layout/RepeatingBendingProcessNew"/>
    <dgm:cxn modelId="{1EB2D702-C0AB-4B20-83A3-5E345C535611}" type="presOf" srcId="{149D1D80-3437-4C20-8B66-8988D20065E7}" destId="{8D986AC2-2DDD-4610-8558-DC61DB2ED4F8}" srcOrd="0" destOrd="1" presId="urn:microsoft.com/office/officeart/2016/7/layout/RepeatingBendingProcessNew"/>
    <dgm:cxn modelId="{91642C03-5E75-4C79-8A2A-B8B27C210E37}" type="presOf" srcId="{7EB54A63-1A56-4EC7-8FEA-1E0881CE4F85}" destId="{A4A789D7-E931-4016-8370-B432EF66DD11}" srcOrd="0" destOrd="0" presId="urn:microsoft.com/office/officeart/2016/7/layout/RepeatingBendingProcessNew"/>
    <dgm:cxn modelId="{CE6BC011-E7FD-4308-A8A8-835442864739}" srcId="{109910BB-31DA-4E79-8079-78B8B98B83EF}" destId="{D4F997D1-C961-44B2-9AEA-358ED964A5A7}" srcOrd="5" destOrd="0" parTransId="{50145C9D-07AE-4886-9572-EB890879F6DD}" sibTransId="{AE04652D-0FB6-475A-A960-0E1F53F9F2FB}"/>
    <dgm:cxn modelId="{BB008814-7C61-4CB6-80C2-19968B0A1255}" type="presOf" srcId="{A9FC2984-4A9F-4B6C-A318-0BCDEACD1F7C}" destId="{B35B43F2-6B0E-4F92-9609-E6F3DEEA16D2}" srcOrd="1" destOrd="0" presId="urn:microsoft.com/office/officeart/2016/7/layout/RepeatingBendingProcessNew"/>
    <dgm:cxn modelId="{B350D819-EC44-480A-B0ED-40B456386430}" type="presOf" srcId="{40FE9DB8-F557-42B7-BD4E-07AD06682889}" destId="{62B5654C-F4FE-4DFD-9F1D-733240489503}" srcOrd="0" destOrd="0" presId="urn:microsoft.com/office/officeart/2016/7/layout/RepeatingBendingProcessNew"/>
    <dgm:cxn modelId="{EA5E4A20-55ED-4B15-B914-1240DB2974F1}" type="presOf" srcId="{85580CF9-F1BE-4DF9-8DF0-41F982B027EB}" destId="{5677E2AF-2721-445D-90BA-C15ED8B1B9F1}" srcOrd="0" destOrd="0" presId="urn:microsoft.com/office/officeart/2016/7/layout/RepeatingBendingProcessNew"/>
    <dgm:cxn modelId="{4D767C21-8E86-48A2-9EA1-D7CA83D9A201}" srcId="{109910BB-31DA-4E79-8079-78B8B98B83EF}" destId="{3947F8B0-3967-4A4F-8614-D6B4603C3107}" srcOrd="0" destOrd="0" parTransId="{5A7CAB91-F09F-4A8C-AE07-E0E3A4FB1998}" sibTransId="{BA846209-0F33-48C1-A403-443DA1DE1BF3}"/>
    <dgm:cxn modelId="{75D9542A-C653-41FC-8871-17C526E7FEC2}" type="presOf" srcId="{6D1298A9-772A-4ED2-96EE-9B40FE2C2F68}" destId="{E991374B-2235-45F8-82BC-7D8390AFE4D3}" srcOrd="0" destOrd="1" presId="urn:microsoft.com/office/officeart/2016/7/layout/RepeatingBendingProcessNew"/>
    <dgm:cxn modelId="{2EF42632-E1A1-44A0-8AC7-2888679AE234}" type="presOf" srcId="{7F1D2B20-7DA7-43BB-B67F-5558472DE442}" destId="{A4A789D7-E931-4016-8370-B432EF66DD11}" srcOrd="0" destOrd="1" presId="urn:microsoft.com/office/officeart/2016/7/layout/RepeatingBendingProcessNew"/>
    <dgm:cxn modelId="{1C9F333A-56A5-4D2D-82C2-E59FE560D8B2}" srcId="{109910BB-31DA-4E79-8079-78B8B98B83EF}" destId="{494A39EB-D4FE-4F4E-9097-DB56A723B697}" srcOrd="3" destOrd="0" parTransId="{E17B3982-2AB8-4CE0-89FA-20B4A9F29341}" sibTransId="{A9FC2984-4A9F-4B6C-A318-0BCDEACD1F7C}"/>
    <dgm:cxn modelId="{2EDCFE3F-9CDE-463B-BBDD-57BF18437D4B}" type="presOf" srcId="{3947F8B0-3967-4A4F-8614-D6B4603C3107}" destId="{8D986AC2-2DDD-4610-8558-DC61DB2ED4F8}" srcOrd="0" destOrd="0" presId="urn:microsoft.com/office/officeart/2016/7/layout/RepeatingBendingProcessNew"/>
    <dgm:cxn modelId="{E4AC6041-02C8-4FC5-8497-1F3F7B3C6002}" srcId="{D4F997D1-C961-44B2-9AEA-358ED964A5A7}" destId="{3581E964-F7B6-4931-99B2-CB094245849D}" srcOrd="0" destOrd="0" parTransId="{88F9A76A-C9D2-49A9-BC44-BD08168F01F4}" sibTransId="{457A5A68-A5DC-4544-9859-ACE0319564A4}"/>
    <dgm:cxn modelId="{40640343-33D7-448D-87AA-1642581577CB}" type="presOf" srcId="{109910BB-31DA-4E79-8079-78B8B98B83EF}" destId="{97C1534A-9C1A-45BB-BC07-B3C7ECD2DBD0}" srcOrd="0" destOrd="0" presId="urn:microsoft.com/office/officeart/2016/7/layout/RepeatingBendingProcessNew"/>
    <dgm:cxn modelId="{942B2147-53D7-411F-A98E-634AE88FC8B2}" type="presOf" srcId="{9C6AF7AC-8DBF-4D15-802B-793CC5BBD45E}" destId="{F693D9B9-6702-41D1-BF3B-3F1DFEA2F234}" srcOrd="0" destOrd="0" presId="urn:microsoft.com/office/officeart/2016/7/layout/RepeatingBendingProcessNew"/>
    <dgm:cxn modelId="{28456C6D-951D-42AF-ADB7-2F27383D76C7}" srcId="{109910BB-31DA-4E79-8079-78B8B98B83EF}" destId="{7EB54A63-1A56-4EC7-8FEA-1E0881CE4F85}" srcOrd="1" destOrd="0" parTransId="{CC5D5D84-43D4-45F0-8BDA-653BDBB783B1}" sibTransId="{85580CF9-F1BE-4DF9-8DF0-41F982B027EB}"/>
    <dgm:cxn modelId="{8F828E6D-AEBD-4B1A-BABC-2C0CC03008D2}" type="presOf" srcId="{AE04652D-0FB6-475A-A960-0E1F53F9F2FB}" destId="{EC3120F7-356E-40B7-B1B6-808714A17590}" srcOrd="0" destOrd="0" presId="urn:microsoft.com/office/officeart/2016/7/layout/RepeatingBendingProcessNew"/>
    <dgm:cxn modelId="{3CA7594E-AD4C-4FEC-8B27-18927714EB10}" srcId="{40FE9DB8-F557-42B7-BD4E-07AD06682889}" destId="{EAFDA7B2-4577-4A10-9A9E-AC7802A633F5}" srcOrd="0" destOrd="0" parTransId="{15E8EA3C-50AF-4475-A6C5-FA888E347845}" sibTransId="{162202E4-C333-4144-B08C-4D6493A73DE1}"/>
    <dgm:cxn modelId="{B0401251-740F-4ECD-9209-A60ABFCF8723}" type="presOf" srcId="{7B544174-3AD3-49F4-B49E-CC664319B8A7}" destId="{F693D9B9-6702-41D1-BF3B-3F1DFEA2F234}" srcOrd="0" destOrd="1" presId="urn:microsoft.com/office/officeart/2016/7/layout/RepeatingBendingProcessNew"/>
    <dgm:cxn modelId="{12E9FE75-BFC1-4772-A002-27B435123E68}" type="presOf" srcId="{8C0953B7-C8F1-4C8C-8E34-34EDFF985924}" destId="{7AA6E649-38D2-433A-8153-DDBEEE749698}" srcOrd="0" destOrd="0" presId="urn:microsoft.com/office/officeart/2016/7/layout/RepeatingBendingProcessNew"/>
    <dgm:cxn modelId="{E3848E7B-09A7-4518-AEB0-4C97495FA749}" type="presOf" srcId="{3581E964-F7B6-4931-99B2-CB094245849D}" destId="{6CDAAD05-CCBC-4207-964B-07CFF8055863}" srcOrd="0" destOrd="1" presId="urn:microsoft.com/office/officeart/2016/7/layout/RepeatingBendingProcessNew"/>
    <dgm:cxn modelId="{3E86EE7F-90A8-43F8-824B-6F7A9AD309C4}" srcId="{7EB54A63-1A56-4EC7-8FEA-1E0881CE4F85}" destId="{7F1D2B20-7DA7-43BB-B67F-5558472DE442}" srcOrd="0" destOrd="0" parTransId="{AFD127B2-C02C-4F5F-B59C-E544D32FD563}" sibTransId="{538BF87E-7750-4533-9F4F-BC6867BC476A}"/>
    <dgm:cxn modelId="{F39ABA8D-DF38-410B-B375-22EAEBFE4518}" srcId="{494A39EB-D4FE-4F4E-9097-DB56A723B697}" destId="{3D5639A9-08B1-432A-A06F-22D4CD6EB540}" srcOrd="0" destOrd="0" parTransId="{5999E132-E809-4B31-ACBC-683F1C6BB3BD}" sibTransId="{832D25BC-6D64-443F-9E0F-053146420F86}"/>
    <dgm:cxn modelId="{7B0C018F-F736-40FF-B064-A8E224464C4C}" type="presOf" srcId="{AE04652D-0FB6-475A-A960-0E1F53F9F2FB}" destId="{0B5CC39C-5CC6-41FC-9675-35B337824832}" srcOrd="1" destOrd="0" presId="urn:microsoft.com/office/officeart/2016/7/layout/RepeatingBendingProcessNew"/>
    <dgm:cxn modelId="{99AC3392-939B-4565-83EB-059F0D20D1B5}" type="presOf" srcId="{27EC9C55-DB9D-4272-B37A-D5C3155F9DD5}" destId="{19D06807-7F8D-472A-A014-1F91B96B10FA}" srcOrd="1" destOrd="0" presId="urn:microsoft.com/office/officeart/2016/7/layout/RepeatingBendingProcessNew"/>
    <dgm:cxn modelId="{AF4F7C9B-6F41-44C8-8B17-EDDC839DB8B4}" srcId="{9C6AF7AC-8DBF-4D15-802B-793CC5BBD45E}" destId="{7B544174-3AD3-49F4-B49E-CC664319B8A7}" srcOrd="0" destOrd="0" parTransId="{74970601-5AE6-4BD2-9988-CAC3C3E75B9C}" sibTransId="{B3C6A6AA-FC56-4F47-93E3-60E4BAB64C65}"/>
    <dgm:cxn modelId="{97C6A6A2-90DE-4E8C-9EE9-AC3458780045}" srcId="{888F3427-2355-4995-AB57-7C948730A726}" destId="{6D1298A9-772A-4ED2-96EE-9B40FE2C2F68}" srcOrd="0" destOrd="0" parTransId="{46B4FF5A-7D3A-4CA9-B070-85C921F65C74}" sibTransId="{49536874-91A8-4C86-8C46-31833D334BB8}"/>
    <dgm:cxn modelId="{646E8DB9-C739-46AD-8EEC-DC6EDF44D76B}" type="presOf" srcId="{BA846209-0F33-48C1-A403-443DA1DE1BF3}" destId="{0B7CDCBB-5EE5-401D-8DCF-A6ED601809D5}" srcOrd="0" destOrd="0" presId="urn:microsoft.com/office/officeart/2016/7/layout/RepeatingBendingProcessNew"/>
    <dgm:cxn modelId="{AE8B3DC3-6AB8-405D-A05F-D78D1229D8A0}" type="presOf" srcId="{888F3427-2355-4995-AB57-7C948730A726}" destId="{E991374B-2235-45F8-82BC-7D8390AFE4D3}" srcOrd="0" destOrd="0" presId="urn:microsoft.com/office/officeart/2016/7/layout/RepeatingBendingProcessNew"/>
    <dgm:cxn modelId="{7BB418CA-FB67-42ED-B598-9C47FC2D4EC6}" type="presOf" srcId="{A9FC2984-4A9F-4B6C-A318-0BCDEACD1F7C}" destId="{17553BEA-3687-4CF4-A6DE-35C590D72C31}" srcOrd="0" destOrd="0" presId="urn:microsoft.com/office/officeart/2016/7/layout/RepeatingBendingProcessNew"/>
    <dgm:cxn modelId="{D382C2CA-03D1-4977-B37A-97389109D5A4}" type="presOf" srcId="{85580CF9-F1BE-4DF9-8DF0-41F982B027EB}" destId="{A5977051-EB72-4E28-AF65-98CC2DE2F2A0}" srcOrd="1" destOrd="0" presId="urn:microsoft.com/office/officeart/2016/7/layout/RepeatingBendingProcessNew"/>
    <dgm:cxn modelId="{DCBEE4DD-3B7C-4438-BDA7-FE6D3C0D4E45}" type="presOf" srcId="{494A39EB-D4FE-4F4E-9097-DB56A723B697}" destId="{8C0FB675-111D-4D58-AB8E-A306AE1ECEFC}" srcOrd="0" destOrd="0" presId="urn:microsoft.com/office/officeart/2016/7/layout/RepeatingBendingProcessNew"/>
    <dgm:cxn modelId="{FB49F4DF-2713-4CA9-BD09-0DA31038980A}" type="presOf" srcId="{3D5639A9-08B1-432A-A06F-22D4CD6EB540}" destId="{8C0FB675-111D-4D58-AB8E-A306AE1ECEFC}" srcOrd="0" destOrd="1" presId="urn:microsoft.com/office/officeart/2016/7/layout/RepeatingBendingProcessNew"/>
    <dgm:cxn modelId="{4B5120E6-BDBE-4F7E-8275-95392C096AE6}" srcId="{109910BB-31DA-4E79-8079-78B8B98B83EF}" destId="{888F3427-2355-4995-AB57-7C948730A726}" srcOrd="2" destOrd="0" parTransId="{9FA153BD-8126-45E2-8423-5692E3E8F296}" sibTransId="{27EC9C55-DB9D-4272-B37A-D5C3155F9DD5}"/>
    <dgm:cxn modelId="{E561EEEA-4A52-4561-BD69-FEDD5F053E20}" type="presOf" srcId="{27EC9C55-DB9D-4272-B37A-D5C3155F9DD5}" destId="{1E73D689-3839-4BE8-B8FD-3E494B81385A}" srcOrd="0" destOrd="0" presId="urn:microsoft.com/office/officeart/2016/7/layout/RepeatingBendingProcessNew"/>
    <dgm:cxn modelId="{90FEC7EE-9941-42C2-B0F3-CCD59910B467}" type="presOf" srcId="{EAFDA7B2-4577-4A10-9A9E-AC7802A633F5}" destId="{62B5654C-F4FE-4DFD-9F1D-733240489503}" srcOrd="0" destOrd="1" presId="urn:microsoft.com/office/officeart/2016/7/layout/RepeatingBendingProcessNew"/>
    <dgm:cxn modelId="{FD5C1AF9-2F75-44E5-8D2C-86A3859E5606}" type="presOf" srcId="{D4F997D1-C961-44B2-9AEA-358ED964A5A7}" destId="{6CDAAD05-CCBC-4207-964B-07CFF8055863}" srcOrd="0" destOrd="0" presId="urn:microsoft.com/office/officeart/2016/7/layout/RepeatingBendingProcessNew"/>
    <dgm:cxn modelId="{07357EF9-E3F0-4EE1-8CFA-A0C58CA142C4}" srcId="{109910BB-31DA-4E79-8079-78B8B98B83EF}" destId="{9C6AF7AC-8DBF-4D15-802B-793CC5BBD45E}" srcOrd="6" destOrd="0" parTransId="{76AB364B-F8C6-4E9D-84B1-10FE0735ED14}" sibTransId="{D123D158-9412-4B52-98F6-B62AAAFFD662}"/>
    <dgm:cxn modelId="{7FEDB1FC-FE52-48DB-A3CA-C8216F291A59}" srcId="{3947F8B0-3967-4A4F-8614-D6B4603C3107}" destId="{149D1D80-3437-4C20-8B66-8988D20065E7}" srcOrd="0" destOrd="0" parTransId="{3B97BB3A-AE96-423B-99D1-02C350EC9094}" sibTransId="{856C9B9E-D1F1-4E3F-A6A9-D5B0AC8131F9}"/>
    <dgm:cxn modelId="{56BA5420-5B91-4163-8288-4412ADCA31BA}" type="presParOf" srcId="{97C1534A-9C1A-45BB-BC07-B3C7ECD2DBD0}" destId="{8D986AC2-2DDD-4610-8558-DC61DB2ED4F8}" srcOrd="0" destOrd="0" presId="urn:microsoft.com/office/officeart/2016/7/layout/RepeatingBendingProcessNew"/>
    <dgm:cxn modelId="{9A6185EF-E63C-4BBB-BC9D-4E6254FC3CC6}" type="presParOf" srcId="{97C1534A-9C1A-45BB-BC07-B3C7ECD2DBD0}" destId="{0B7CDCBB-5EE5-401D-8DCF-A6ED601809D5}" srcOrd="1" destOrd="0" presId="urn:microsoft.com/office/officeart/2016/7/layout/RepeatingBendingProcessNew"/>
    <dgm:cxn modelId="{79758A26-E233-4687-B585-7C530F95E778}" type="presParOf" srcId="{0B7CDCBB-5EE5-401D-8DCF-A6ED601809D5}" destId="{4023ECE9-6AA7-4D55-8902-3E4223F7AE3A}" srcOrd="0" destOrd="0" presId="urn:microsoft.com/office/officeart/2016/7/layout/RepeatingBendingProcessNew"/>
    <dgm:cxn modelId="{CB90DD43-037A-44C1-883A-736A972EE618}" type="presParOf" srcId="{97C1534A-9C1A-45BB-BC07-B3C7ECD2DBD0}" destId="{A4A789D7-E931-4016-8370-B432EF66DD11}" srcOrd="2" destOrd="0" presId="urn:microsoft.com/office/officeart/2016/7/layout/RepeatingBendingProcessNew"/>
    <dgm:cxn modelId="{002B6CF2-CFE4-4F95-8449-6712F412AFEB}" type="presParOf" srcId="{97C1534A-9C1A-45BB-BC07-B3C7ECD2DBD0}" destId="{5677E2AF-2721-445D-90BA-C15ED8B1B9F1}" srcOrd="3" destOrd="0" presId="urn:microsoft.com/office/officeart/2016/7/layout/RepeatingBendingProcessNew"/>
    <dgm:cxn modelId="{7F839B96-EAD8-4A1F-A723-033EBED64C39}" type="presParOf" srcId="{5677E2AF-2721-445D-90BA-C15ED8B1B9F1}" destId="{A5977051-EB72-4E28-AF65-98CC2DE2F2A0}" srcOrd="0" destOrd="0" presId="urn:microsoft.com/office/officeart/2016/7/layout/RepeatingBendingProcessNew"/>
    <dgm:cxn modelId="{8D521D9F-666A-4429-98A9-5DD0AA1ED916}" type="presParOf" srcId="{97C1534A-9C1A-45BB-BC07-B3C7ECD2DBD0}" destId="{E991374B-2235-45F8-82BC-7D8390AFE4D3}" srcOrd="4" destOrd="0" presId="urn:microsoft.com/office/officeart/2016/7/layout/RepeatingBendingProcessNew"/>
    <dgm:cxn modelId="{7D7488ED-5ACC-4CBF-82B1-B543013ED8EA}" type="presParOf" srcId="{97C1534A-9C1A-45BB-BC07-B3C7ECD2DBD0}" destId="{1E73D689-3839-4BE8-B8FD-3E494B81385A}" srcOrd="5" destOrd="0" presId="urn:microsoft.com/office/officeart/2016/7/layout/RepeatingBendingProcessNew"/>
    <dgm:cxn modelId="{2F90DD9C-FADB-403D-98E9-20A0F1A7D4D8}" type="presParOf" srcId="{1E73D689-3839-4BE8-B8FD-3E494B81385A}" destId="{19D06807-7F8D-472A-A014-1F91B96B10FA}" srcOrd="0" destOrd="0" presId="urn:microsoft.com/office/officeart/2016/7/layout/RepeatingBendingProcessNew"/>
    <dgm:cxn modelId="{A9DFFFA2-4FB6-4453-B3BE-B294CE608E93}" type="presParOf" srcId="{97C1534A-9C1A-45BB-BC07-B3C7ECD2DBD0}" destId="{8C0FB675-111D-4D58-AB8E-A306AE1ECEFC}" srcOrd="6" destOrd="0" presId="urn:microsoft.com/office/officeart/2016/7/layout/RepeatingBendingProcessNew"/>
    <dgm:cxn modelId="{BAA5649E-568C-490F-80D2-C80DA135DD14}" type="presParOf" srcId="{97C1534A-9C1A-45BB-BC07-B3C7ECD2DBD0}" destId="{17553BEA-3687-4CF4-A6DE-35C590D72C31}" srcOrd="7" destOrd="0" presId="urn:microsoft.com/office/officeart/2016/7/layout/RepeatingBendingProcessNew"/>
    <dgm:cxn modelId="{3B4FB0F4-8ED6-4302-83B9-A183F661945D}" type="presParOf" srcId="{17553BEA-3687-4CF4-A6DE-35C590D72C31}" destId="{B35B43F2-6B0E-4F92-9609-E6F3DEEA16D2}" srcOrd="0" destOrd="0" presId="urn:microsoft.com/office/officeart/2016/7/layout/RepeatingBendingProcessNew"/>
    <dgm:cxn modelId="{C1A7B58A-B50D-4D25-96AC-B331D080FACF}" type="presParOf" srcId="{97C1534A-9C1A-45BB-BC07-B3C7ECD2DBD0}" destId="{62B5654C-F4FE-4DFD-9F1D-733240489503}" srcOrd="8" destOrd="0" presId="urn:microsoft.com/office/officeart/2016/7/layout/RepeatingBendingProcessNew"/>
    <dgm:cxn modelId="{5F860492-541D-4FF5-9B63-A356DD10DEB0}" type="presParOf" srcId="{97C1534A-9C1A-45BB-BC07-B3C7ECD2DBD0}" destId="{7AA6E649-38D2-433A-8153-DDBEEE749698}" srcOrd="9" destOrd="0" presId="urn:microsoft.com/office/officeart/2016/7/layout/RepeatingBendingProcessNew"/>
    <dgm:cxn modelId="{F279FED3-E493-46CF-99E0-404573A17485}" type="presParOf" srcId="{7AA6E649-38D2-433A-8153-DDBEEE749698}" destId="{4A212BCC-DF8B-48CE-BD6D-DF2FE4D15FE6}" srcOrd="0" destOrd="0" presId="urn:microsoft.com/office/officeart/2016/7/layout/RepeatingBendingProcessNew"/>
    <dgm:cxn modelId="{2EBC8726-9D1D-4D2A-8AFC-7A441C3D5365}" type="presParOf" srcId="{97C1534A-9C1A-45BB-BC07-B3C7ECD2DBD0}" destId="{6CDAAD05-CCBC-4207-964B-07CFF8055863}" srcOrd="10" destOrd="0" presId="urn:microsoft.com/office/officeart/2016/7/layout/RepeatingBendingProcessNew"/>
    <dgm:cxn modelId="{029CE35E-623B-4CDC-A466-F25385D7F0DD}" type="presParOf" srcId="{97C1534A-9C1A-45BB-BC07-B3C7ECD2DBD0}" destId="{EC3120F7-356E-40B7-B1B6-808714A17590}" srcOrd="11" destOrd="0" presId="urn:microsoft.com/office/officeart/2016/7/layout/RepeatingBendingProcessNew"/>
    <dgm:cxn modelId="{CDC653A4-5B92-4BFC-A128-658CFF37E27C}" type="presParOf" srcId="{EC3120F7-356E-40B7-B1B6-808714A17590}" destId="{0B5CC39C-5CC6-41FC-9675-35B337824832}" srcOrd="0" destOrd="0" presId="urn:microsoft.com/office/officeart/2016/7/layout/RepeatingBendingProcessNew"/>
    <dgm:cxn modelId="{F0B1A6A6-9600-4165-9CF4-723F40166B56}" type="presParOf" srcId="{97C1534A-9C1A-45BB-BC07-B3C7ECD2DBD0}" destId="{F693D9B9-6702-41D1-BF3B-3F1DFEA2F234}"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DB050D-9464-4415-875C-DC8D263CFC85}"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4274D1C-ED3D-42CC-A1AD-4D09540007FC}">
      <dgm:prSet custT="1"/>
      <dgm:spPr/>
      <dgm:t>
        <a:bodyPr/>
        <a:lstStyle/>
        <a:p>
          <a:pPr>
            <a:defRPr cap="all"/>
          </a:pPr>
          <a:r>
            <a:rPr lang="en-US" sz="1400" dirty="0"/>
            <a:t>Customers always have an opinion.  Demonstrate that you take this opinion seriously.  What greater way to build your customer base then by making this personal and gaining brand respect through word of mouth.</a:t>
          </a:r>
        </a:p>
      </dgm:t>
    </dgm:pt>
    <dgm:pt modelId="{9AB95FD5-8D52-49B7-A028-6E4F7737114E}" type="parTrans" cxnId="{E3C0F109-4C15-4F1B-A3D4-792CEF298914}">
      <dgm:prSet/>
      <dgm:spPr/>
      <dgm:t>
        <a:bodyPr/>
        <a:lstStyle/>
        <a:p>
          <a:endParaRPr lang="en-US"/>
        </a:p>
      </dgm:t>
    </dgm:pt>
    <dgm:pt modelId="{0E562F77-1751-468F-9BC7-88D3C963A7AC}" type="sibTrans" cxnId="{E3C0F109-4C15-4F1B-A3D4-792CEF298914}">
      <dgm:prSet/>
      <dgm:spPr/>
      <dgm:t>
        <a:bodyPr/>
        <a:lstStyle/>
        <a:p>
          <a:endParaRPr lang="en-US"/>
        </a:p>
      </dgm:t>
    </dgm:pt>
    <dgm:pt modelId="{AE9FB48C-115B-4ED3-86E9-1B644ED983E5}">
      <dgm:prSet/>
      <dgm:spPr/>
      <dgm:t>
        <a:bodyPr/>
        <a:lstStyle/>
        <a:p>
          <a:pPr>
            <a:defRPr cap="all"/>
          </a:pPr>
          <a:r>
            <a:rPr lang="en-US" dirty="0"/>
            <a:t>Remain active with your social media accounts.  Review your profile, read responses from followers, use analytics to measure responses and let your followers and customers know that they have been heard. </a:t>
          </a:r>
        </a:p>
      </dgm:t>
    </dgm:pt>
    <dgm:pt modelId="{DE271FB9-4BFD-4B7E-A425-0449EBD01426}" type="parTrans" cxnId="{1D08C882-601D-4C3F-B0B6-1E92145223A2}">
      <dgm:prSet/>
      <dgm:spPr/>
      <dgm:t>
        <a:bodyPr/>
        <a:lstStyle/>
        <a:p>
          <a:endParaRPr lang="en-US"/>
        </a:p>
      </dgm:t>
    </dgm:pt>
    <dgm:pt modelId="{AD621FC2-9F5A-4B87-AD00-89CB32D1F2C6}" type="sibTrans" cxnId="{1D08C882-601D-4C3F-B0B6-1E92145223A2}">
      <dgm:prSet/>
      <dgm:spPr/>
      <dgm:t>
        <a:bodyPr/>
        <a:lstStyle/>
        <a:p>
          <a:endParaRPr lang="en-US"/>
        </a:p>
      </dgm:t>
    </dgm:pt>
    <dgm:pt modelId="{83FE8990-D783-4F09-89D1-2B8FAAF881F0}" type="pres">
      <dgm:prSet presAssocID="{F2DB050D-9464-4415-875C-DC8D263CFC85}" presName="root" presStyleCnt="0">
        <dgm:presLayoutVars>
          <dgm:dir/>
          <dgm:resizeHandles val="exact"/>
        </dgm:presLayoutVars>
      </dgm:prSet>
      <dgm:spPr/>
    </dgm:pt>
    <dgm:pt modelId="{0084E368-98AE-44A3-8690-D79508DAABA4}" type="pres">
      <dgm:prSet presAssocID="{A4274D1C-ED3D-42CC-A1AD-4D09540007FC}" presName="compNode" presStyleCnt="0"/>
      <dgm:spPr/>
    </dgm:pt>
    <dgm:pt modelId="{E445127F-F159-43D0-AD8C-228C96879511}" type="pres">
      <dgm:prSet presAssocID="{A4274D1C-ED3D-42CC-A1AD-4D09540007FC}" presName="iconBgRect" presStyleLbl="bgShp" presStyleIdx="0" presStyleCnt="2" custScaleX="78194" custScaleY="80343"/>
      <dgm:spPr/>
    </dgm:pt>
    <dgm:pt modelId="{CB3376EB-786D-42B7-96FA-CE3CFD999E03}" type="pres">
      <dgm:prSet presAssocID="{A4274D1C-ED3D-42CC-A1AD-4D09540007FC}" presName="iconRect" presStyleLbl="node1" presStyleIdx="0" presStyleCnt="2" custLinFactNeighborY="-1612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BADFB6B1-3467-460D-BE3D-AB7233C5EE81}" type="pres">
      <dgm:prSet presAssocID="{A4274D1C-ED3D-42CC-A1AD-4D09540007FC}" presName="spaceRect" presStyleCnt="0"/>
      <dgm:spPr/>
    </dgm:pt>
    <dgm:pt modelId="{11A31210-7F7C-4495-B76A-045A86EE8092}" type="pres">
      <dgm:prSet presAssocID="{A4274D1C-ED3D-42CC-A1AD-4D09540007FC}" presName="textRect" presStyleLbl="revTx" presStyleIdx="0" presStyleCnt="2" custScaleX="120506" custScaleY="170506">
        <dgm:presLayoutVars>
          <dgm:chMax val="1"/>
          <dgm:chPref val="1"/>
        </dgm:presLayoutVars>
      </dgm:prSet>
      <dgm:spPr/>
    </dgm:pt>
    <dgm:pt modelId="{1A739FA9-A059-4CED-B1F3-6D7E45800E55}" type="pres">
      <dgm:prSet presAssocID="{0E562F77-1751-468F-9BC7-88D3C963A7AC}" presName="sibTrans" presStyleCnt="0"/>
      <dgm:spPr/>
    </dgm:pt>
    <dgm:pt modelId="{5EC40D14-21B9-4A09-8306-6CE9498D3FBA}" type="pres">
      <dgm:prSet presAssocID="{AE9FB48C-115B-4ED3-86E9-1B644ED983E5}" presName="compNode" presStyleCnt="0"/>
      <dgm:spPr/>
    </dgm:pt>
    <dgm:pt modelId="{0692FD12-BB04-4959-9EEB-5C93CC09AF2F}" type="pres">
      <dgm:prSet presAssocID="{AE9FB48C-115B-4ED3-86E9-1B644ED983E5}" presName="iconBgRect" presStyleLbl="bgShp" presStyleIdx="1" presStyleCnt="2" custScaleX="64001" custScaleY="63224"/>
      <dgm:spPr/>
    </dgm:pt>
    <dgm:pt modelId="{3EAD3E70-4C5E-430E-BDE6-1CEFFFFA0358}" type="pres">
      <dgm:prSet presAssocID="{AE9FB48C-115B-4ED3-86E9-1B644ED983E5}" presName="iconRect" presStyleLbl="node1" presStyleIdx="1" presStyleCnt="2" custScaleX="136816" custScaleY="1259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E8BB46D-B67D-4AB0-A462-74B858A8FF81}" type="pres">
      <dgm:prSet presAssocID="{AE9FB48C-115B-4ED3-86E9-1B644ED983E5}" presName="spaceRect" presStyleCnt="0"/>
      <dgm:spPr/>
    </dgm:pt>
    <dgm:pt modelId="{16693F2E-DD9C-433A-849E-091649C7418E}" type="pres">
      <dgm:prSet presAssocID="{AE9FB48C-115B-4ED3-86E9-1B644ED983E5}" presName="textRect" presStyleLbl="revTx" presStyleIdx="1" presStyleCnt="2" custScaleX="107337" custScaleY="163842">
        <dgm:presLayoutVars>
          <dgm:chMax val="1"/>
          <dgm:chPref val="1"/>
        </dgm:presLayoutVars>
      </dgm:prSet>
      <dgm:spPr/>
    </dgm:pt>
  </dgm:ptLst>
  <dgm:cxnLst>
    <dgm:cxn modelId="{E3C0F109-4C15-4F1B-A3D4-792CEF298914}" srcId="{F2DB050D-9464-4415-875C-DC8D263CFC85}" destId="{A4274D1C-ED3D-42CC-A1AD-4D09540007FC}" srcOrd="0" destOrd="0" parTransId="{9AB95FD5-8D52-49B7-A028-6E4F7737114E}" sibTransId="{0E562F77-1751-468F-9BC7-88D3C963A7AC}"/>
    <dgm:cxn modelId="{3EBFE138-EE09-4905-86A6-F2A71540A45E}" type="presOf" srcId="{AE9FB48C-115B-4ED3-86E9-1B644ED983E5}" destId="{16693F2E-DD9C-433A-849E-091649C7418E}" srcOrd="0" destOrd="0" presId="urn:microsoft.com/office/officeart/2018/5/layout/IconCircleLabelList"/>
    <dgm:cxn modelId="{78624B49-8600-4C6E-B6B1-E74CE4958899}" type="presOf" srcId="{F2DB050D-9464-4415-875C-DC8D263CFC85}" destId="{83FE8990-D783-4F09-89D1-2B8FAAF881F0}" srcOrd="0" destOrd="0" presId="urn:microsoft.com/office/officeart/2018/5/layout/IconCircleLabelList"/>
    <dgm:cxn modelId="{DF74D169-5CEF-49BE-BC36-3EE5141167CB}" type="presOf" srcId="{A4274D1C-ED3D-42CC-A1AD-4D09540007FC}" destId="{11A31210-7F7C-4495-B76A-045A86EE8092}" srcOrd="0" destOrd="0" presId="urn:microsoft.com/office/officeart/2018/5/layout/IconCircleLabelList"/>
    <dgm:cxn modelId="{1D08C882-601D-4C3F-B0B6-1E92145223A2}" srcId="{F2DB050D-9464-4415-875C-DC8D263CFC85}" destId="{AE9FB48C-115B-4ED3-86E9-1B644ED983E5}" srcOrd="1" destOrd="0" parTransId="{DE271FB9-4BFD-4B7E-A425-0449EBD01426}" sibTransId="{AD621FC2-9F5A-4B87-AD00-89CB32D1F2C6}"/>
    <dgm:cxn modelId="{38465893-E882-48F3-AD5A-2B93027FB274}" type="presParOf" srcId="{83FE8990-D783-4F09-89D1-2B8FAAF881F0}" destId="{0084E368-98AE-44A3-8690-D79508DAABA4}" srcOrd="0" destOrd="0" presId="urn:microsoft.com/office/officeart/2018/5/layout/IconCircleLabelList"/>
    <dgm:cxn modelId="{4F8B78A6-7733-4D97-9C67-D09F04B93386}" type="presParOf" srcId="{0084E368-98AE-44A3-8690-D79508DAABA4}" destId="{E445127F-F159-43D0-AD8C-228C96879511}" srcOrd="0" destOrd="0" presId="urn:microsoft.com/office/officeart/2018/5/layout/IconCircleLabelList"/>
    <dgm:cxn modelId="{5E912E60-8795-4B1D-AA01-16249A9B7FF0}" type="presParOf" srcId="{0084E368-98AE-44A3-8690-D79508DAABA4}" destId="{CB3376EB-786D-42B7-96FA-CE3CFD999E03}" srcOrd="1" destOrd="0" presId="urn:microsoft.com/office/officeart/2018/5/layout/IconCircleLabelList"/>
    <dgm:cxn modelId="{047D649B-E310-4F17-800E-AF2C6B15532B}" type="presParOf" srcId="{0084E368-98AE-44A3-8690-D79508DAABA4}" destId="{BADFB6B1-3467-460D-BE3D-AB7233C5EE81}" srcOrd="2" destOrd="0" presId="urn:microsoft.com/office/officeart/2018/5/layout/IconCircleLabelList"/>
    <dgm:cxn modelId="{0A4F2BDB-61F2-4ED1-913F-149E6CEF8C10}" type="presParOf" srcId="{0084E368-98AE-44A3-8690-D79508DAABA4}" destId="{11A31210-7F7C-4495-B76A-045A86EE8092}" srcOrd="3" destOrd="0" presId="urn:microsoft.com/office/officeart/2018/5/layout/IconCircleLabelList"/>
    <dgm:cxn modelId="{4D479BDF-E318-4DCB-BA44-9D455B2F816D}" type="presParOf" srcId="{83FE8990-D783-4F09-89D1-2B8FAAF881F0}" destId="{1A739FA9-A059-4CED-B1F3-6D7E45800E55}" srcOrd="1" destOrd="0" presId="urn:microsoft.com/office/officeart/2018/5/layout/IconCircleLabelList"/>
    <dgm:cxn modelId="{D33598CB-CF58-4DF8-9155-43FD6538ECF8}" type="presParOf" srcId="{83FE8990-D783-4F09-89D1-2B8FAAF881F0}" destId="{5EC40D14-21B9-4A09-8306-6CE9498D3FBA}" srcOrd="2" destOrd="0" presId="urn:microsoft.com/office/officeart/2018/5/layout/IconCircleLabelList"/>
    <dgm:cxn modelId="{335302A8-76E1-4ED2-9A61-4CCA915AC35C}" type="presParOf" srcId="{5EC40D14-21B9-4A09-8306-6CE9498D3FBA}" destId="{0692FD12-BB04-4959-9EEB-5C93CC09AF2F}" srcOrd="0" destOrd="0" presId="urn:microsoft.com/office/officeart/2018/5/layout/IconCircleLabelList"/>
    <dgm:cxn modelId="{4DA48CDB-87CA-4143-A5D6-84DEAD97F0AD}" type="presParOf" srcId="{5EC40D14-21B9-4A09-8306-6CE9498D3FBA}" destId="{3EAD3E70-4C5E-430E-BDE6-1CEFFFFA0358}" srcOrd="1" destOrd="0" presId="urn:microsoft.com/office/officeart/2018/5/layout/IconCircleLabelList"/>
    <dgm:cxn modelId="{D5D86180-5A32-422B-BAD6-34730AA53FCF}" type="presParOf" srcId="{5EC40D14-21B9-4A09-8306-6CE9498D3FBA}" destId="{2E8BB46D-B67D-4AB0-A462-74B858A8FF81}" srcOrd="2" destOrd="0" presId="urn:microsoft.com/office/officeart/2018/5/layout/IconCircleLabelList"/>
    <dgm:cxn modelId="{BB1E6811-8C34-4511-A94F-6EBB84FFF3B7}" type="presParOf" srcId="{5EC40D14-21B9-4A09-8306-6CE9498D3FBA}" destId="{16693F2E-DD9C-433A-849E-091649C7418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76AA53-3E78-46DB-8609-15C0C1D28A2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EEDD8D-F798-478D-AC50-D4D214CC4FFE}">
      <dgm:prSet/>
      <dgm:spPr/>
      <dgm:t>
        <a:bodyPr/>
        <a:lstStyle/>
        <a:p>
          <a:pPr>
            <a:lnSpc>
              <a:spcPct val="100000"/>
            </a:lnSpc>
          </a:pPr>
          <a:r>
            <a:rPr lang="en-US" dirty="0"/>
            <a:t>Do you use any form of social media?</a:t>
          </a:r>
        </a:p>
      </dgm:t>
    </dgm:pt>
    <dgm:pt modelId="{AA8487BF-6040-4F4E-9A05-D10D901DD667}" type="parTrans" cxnId="{AC03C118-F34A-484C-B039-E1BFFE0B6D1B}">
      <dgm:prSet/>
      <dgm:spPr/>
      <dgm:t>
        <a:bodyPr/>
        <a:lstStyle/>
        <a:p>
          <a:endParaRPr lang="en-US"/>
        </a:p>
      </dgm:t>
    </dgm:pt>
    <dgm:pt modelId="{3BB57226-19B7-4AD7-9675-3636E24E8EED}" type="sibTrans" cxnId="{AC03C118-F34A-484C-B039-E1BFFE0B6D1B}">
      <dgm:prSet/>
      <dgm:spPr/>
      <dgm:t>
        <a:bodyPr/>
        <a:lstStyle/>
        <a:p>
          <a:endParaRPr lang="en-US"/>
        </a:p>
      </dgm:t>
    </dgm:pt>
    <dgm:pt modelId="{4B9D8895-2145-4651-B275-5E082D33A0E6}">
      <dgm:prSet/>
      <dgm:spPr/>
      <dgm:t>
        <a:bodyPr/>
        <a:lstStyle/>
        <a:p>
          <a:pPr>
            <a:lnSpc>
              <a:spcPct val="100000"/>
            </a:lnSpc>
          </a:pPr>
          <a:r>
            <a:rPr lang="en-US" dirty="0"/>
            <a:t>If so, do you post or repost customer comments, experiences </a:t>
          </a:r>
          <a:r>
            <a:rPr lang="en-US" dirty="0" err="1"/>
            <a:t>etc</a:t>
          </a:r>
          <a:r>
            <a:rPr lang="en-US" dirty="0"/>
            <a:t>?  This is a great way to humanize your site.</a:t>
          </a:r>
        </a:p>
      </dgm:t>
    </dgm:pt>
    <dgm:pt modelId="{52A71CAF-F59C-48A4-99F1-225574396580}" type="parTrans" cxnId="{9A1ABD79-9324-4A71-9D5D-4F60D1AC1E03}">
      <dgm:prSet/>
      <dgm:spPr/>
      <dgm:t>
        <a:bodyPr/>
        <a:lstStyle/>
        <a:p>
          <a:endParaRPr lang="en-US"/>
        </a:p>
      </dgm:t>
    </dgm:pt>
    <dgm:pt modelId="{D3E12EF0-DEE7-4180-8F41-89BA888EE267}" type="sibTrans" cxnId="{9A1ABD79-9324-4A71-9D5D-4F60D1AC1E03}">
      <dgm:prSet/>
      <dgm:spPr/>
      <dgm:t>
        <a:bodyPr/>
        <a:lstStyle/>
        <a:p>
          <a:endParaRPr lang="en-US"/>
        </a:p>
      </dgm:t>
    </dgm:pt>
    <dgm:pt modelId="{FF367DA8-7306-4968-A064-E9E7E53FD0F5}" type="pres">
      <dgm:prSet presAssocID="{EF76AA53-3E78-46DB-8609-15C0C1D28A22}" presName="root" presStyleCnt="0">
        <dgm:presLayoutVars>
          <dgm:dir/>
          <dgm:resizeHandles val="exact"/>
        </dgm:presLayoutVars>
      </dgm:prSet>
      <dgm:spPr/>
    </dgm:pt>
    <dgm:pt modelId="{72A9D70D-05DE-478A-9E17-70B444A6DC23}" type="pres">
      <dgm:prSet presAssocID="{B5EEDD8D-F798-478D-AC50-D4D214CC4FFE}" presName="compNode" presStyleCnt="0"/>
      <dgm:spPr/>
    </dgm:pt>
    <dgm:pt modelId="{5E3F9781-6039-43AE-98C0-DF99671FA128}" type="pres">
      <dgm:prSet presAssocID="{B5EEDD8D-F798-478D-AC50-D4D214CC4FFE}" presName="bgRect" presStyleLbl="bgShp" presStyleIdx="0" presStyleCnt="2"/>
      <dgm:spPr/>
    </dgm:pt>
    <dgm:pt modelId="{F984CC9E-876C-4F25-BDAB-2688F52FAAD5}" type="pres">
      <dgm:prSet presAssocID="{B5EEDD8D-F798-478D-AC50-D4D214CC4F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209C519E-4DEB-4C15-A435-A8311EC5F5B4}" type="pres">
      <dgm:prSet presAssocID="{B5EEDD8D-F798-478D-AC50-D4D214CC4FFE}" presName="spaceRect" presStyleCnt="0"/>
      <dgm:spPr/>
    </dgm:pt>
    <dgm:pt modelId="{938AC62A-1F8D-4597-8969-A73E5E70B1D6}" type="pres">
      <dgm:prSet presAssocID="{B5EEDD8D-F798-478D-AC50-D4D214CC4FFE}" presName="parTx" presStyleLbl="revTx" presStyleIdx="0" presStyleCnt="2">
        <dgm:presLayoutVars>
          <dgm:chMax val="0"/>
          <dgm:chPref val="0"/>
        </dgm:presLayoutVars>
      </dgm:prSet>
      <dgm:spPr/>
    </dgm:pt>
    <dgm:pt modelId="{7563E157-6C9E-4D35-87C7-EAB86644778D}" type="pres">
      <dgm:prSet presAssocID="{3BB57226-19B7-4AD7-9675-3636E24E8EED}" presName="sibTrans" presStyleCnt="0"/>
      <dgm:spPr/>
    </dgm:pt>
    <dgm:pt modelId="{DCB97F9C-11FE-4342-A7C7-2CA1B7560691}" type="pres">
      <dgm:prSet presAssocID="{4B9D8895-2145-4651-B275-5E082D33A0E6}" presName="compNode" presStyleCnt="0"/>
      <dgm:spPr/>
    </dgm:pt>
    <dgm:pt modelId="{A9372725-8931-4B87-B77E-BD564B41639C}" type="pres">
      <dgm:prSet presAssocID="{4B9D8895-2145-4651-B275-5E082D33A0E6}" presName="bgRect" presStyleLbl="bgShp" presStyleIdx="1" presStyleCnt="2"/>
      <dgm:spPr/>
    </dgm:pt>
    <dgm:pt modelId="{05A23141-3A6F-4FA9-B0FB-6D671221CA58}" type="pres">
      <dgm:prSet presAssocID="{4B9D8895-2145-4651-B275-5E082D33A0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84FBCEF1-681A-4973-9931-1CEA10F2C76A}" type="pres">
      <dgm:prSet presAssocID="{4B9D8895-2145-4651-B275-5E082D33A0E6}" presName="spaceRect" presStyleCnt="0"/>
      <dgm:spPr/>
    </dgm:pt>
    <dgm:pt modelId="{193EABEB-7CA9-4031-A2CE-693EA81EF6E5}" type="pres">
      <dgm:prSet presAssocID="{4B9D8895-2145-4651-B275-5E082D33A0E6}" presName="parTx" presStyleLbl="revTx" presStyleIdx="1" presStyleCnt="2">
        <dgm:presLayoutVars>
          <dgm:chMax val="0"/>
          <dgm:chPref val="0"/>
        </dgm:presLayoutVars>
      </dgm:prSet>
      <dgm:spPr/>
    </dgm:pt>
  </dgm:ptLst>
  <dgm:cxnLst>
    <dgm:cxn modelId="{5E0D1B02-9139-47B0-8B3D-74138C4EF31B}" type="presOf" srcId="{B5EEDD8D-F798-478D-AC50-D4D214CC4FFE}" destId="{938AC62A-1F8D-4597-8969-A73E5E70B1D6}" srcOrd="0" destOrd="0" presId="urn:microsoft.com/office/officeart/2018/2/layout/IconVerticalSolidList"/>
    <dgm:cxn modelId="{AC03C118-F34A-484C-B039-E1BFFE0B6D1B}" srcId="{EF76AA53-3E78-46DB-8609-15C0C1D28A22}" destId="{B5EEDD8D-F798-478D-AC50-D4D214CC4FFE}" srcOrd="0" destOrd="0" parTransId="{AA8487BF-6040-4F4E-9A05-D10D901DD667}" sibTransId="{3BB57226-19B7-4AD7-9675-3636E24E8EED}"/>
    <dgm:cxn modelId="{9A1ABD79-9324-4A71-9D5D-4F60D1AC1E03}" srcId="{EF76AA53-3E78-46DB-8609-15C0C1D28A22}" destId="{4B9D8895-2145-4651-B275-5E082D33A0E6}" srcOrd="1" destOrd="0" parTransId="{52A71CAF-F59C-48A4-99F1-225574396580}" sibTransId="{D3E12EF0-DEE7-4180-8F41-89BA888EE267}"/>
    <dgm:cxn modelId="{7CAF567A-ABD9-4BD8-9A29-5C5C15497787}" type="presOf" srcId="{4B9D8895-2145-4651-B275-5E082D33A0E6}" destId="{193EABEB-7CA9-4031-A2CE-693EA81EF6E5}" srcOrd="0" destOrd="0" presId="urn:microsoft.com/office/officeart/2018/2/layout/IconVerticalSolidList"/>
    <dgm:cxn modelId="{106281E8-0C81-400A-9B7C-2929BE054088}" type="presOf" srcId="{EF76AA53-3E78-46DB-8609-15C0C1D28A22}" destId="{FF367DA8-7306-4968-A064-E9E7E53FD0F5}" srcOrd="0" destOrd="0" presId="urn:microsoft.com/office/officeart/2018/2/layout/IconVerticalSolidList"/>
    <dgm:cxn modelId="{D7F0F46A-552E-465A-970D-64EA9BEC633D}" type="presParOf" srcId="{FF367DA8-7306-4968-A064-E9E7E53FD0F5}" destId="{72A9D70D-05DE-478A-9E17-70B444A6DC23}" srcOrd="0" destOrd="0" presId="urn:microsoft.com/office/officeart/2018/2/layout/IconVerticalSolidList"/>
    <dgm:cxn modelId="{469DB401-0619-4413-B888-386BADEB7BE2}" type="presParOf" srcId="{72A9D70D-05DE-478A-9E17-70B444A6DC23}" destId="{5E3F9781-6039-43AE-98C0-DF99671FA128}" srcOrd="0" destOrd="0" presId="urn:microsoft.com/office/officeart/2018/2/layout/IconVerticalSolidList"/>
    <dgm:cxn modelId="{2ACE733C-E16C-4E82-BDD2-26BF195A538B}" type="presParOf" srcId="{72A9D70D-05DE-478A-9E17-70B444A6DC23}" destId="{F984CC9E-876C-4F25-BDAB-2688F52FAAD5}" srcOrd="1" destOrd="0" presId="urn:microsoft.com/office/officeart/2018/2/layout/IconVerticalSolidList"/>
    <dgm:cxn modelId="{338B2E5E-37A7-4598-B116-BEB619CA0C19}" type="presParOf" srcId="{72A9D70D-05DE-478A-9E17-70B444A6DC23}" destId="{209C519E-4DEB-4C15-A435-A8311EC5F5B4}" srcOrd="2" destOrd="0" presId="urn:microsoft.com/office/officeart/2018/2/layout/IconVerticalSolidList"/>
    <dgm:cxn modelId="{07105BCE-7999-4B96-BA8B-769DBBB8FD7C}" type="presParOf" srcId="{72A9D70D-05DE-478A-9E17-70B444A6DC23}" destId="{938AC62A-1F8D-4597-8969-A73E5E70B1D6}" srcOrd="3" destOrd="0" presId="urn:microsoft.com/office/officeart/2018/2/layout/IconVerticalSolidList"/>
    <dgm:cxn modelId="{4295CCED-833E-4774-BA4F-5DE226AB7590}" type="presParOf" srcId="{FF367DA8-7306-4968-A064-E9E7E53FD0F5}" destId="{7563E157-6C9E-4D35-87C7-EAB86644778D}" srcOrd="1" destOrd="0" presId="urn:microsoft.com/office/officeart/2018/2/layout/IconVerticalSolidList"/>
    <dgm:cxn modelId="{5106B5FA-AEF6-4C72-95B7-909503A69504}" type="presParOf" srcId="{FF367DA8-7306-4968-A064-E9E7E53FD0F5}" destId="{DCB97F9C-11FE-4342-A7C7-2CA1B7560691}" srcOrd="2" destOrd="0" presId="urn:microsoft.com/office/officeart/2018/2/layout/IconVerticalSolidList"/>
    <dgm:cxn modelId="{A42CCB5C-E7EC-4396-ACD1-6185BB41A96E}" type="presParOf" srcId="{DCB97F9C-11FE-4342-A7C7-2CA1B7560691}" destId="{A9372725-8931-4B87-B77E-BD564B41639C}" srcOrd="0" destOrd="0" presId="urn:microsoft.com/office/officeart/2018/2/layout/IconVerticalSolidList"/>
    <dgm:cxn modelId="{AA94908D-2AAA-4320-B5FD-6C20A0B07A7D}" type="presParOf" srcId="{DCB97F9C-11FE-4342-A7C7-2CA1B7560691}" destId="{05A23141-3A6F-4FA9-B0FB-6D671221CA58}" srcOrd="1" destOrd="0" presId="urn:microsoft.com/office/officeart/2018/2/layout/IconVerticalSolidList"/>
    <dgm:cxn modelId="{353D2E61-EC66-4904-9DEF-941EDC45DF0D}" type="presParOf" srcId="{DCB97F9C-11FE-4342-A7C7-2CA1B7560691}" destId="{84FBCEF1-681A-4973-9931-1CEA10F2C76A}" srcOrd="2" destOrd="0" presId="urn:microsoft.com/office/officeart/2018/2/layout/IconVerticalSolidList"/>
    <dgm:cxn modelId="{73B2462A-5B2F-4412-A692-2E52C3F27D5E}" type="presParOf" srcId="{DCB97F9C-11FE-4342-A7C7-2CA1B7560691}" destId="{193EABEB-7CA9-4031-A2CE-693EA81EF6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42641D-E26D-4A69-9EA0-5D06F215D9A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78AE21C-3E42-416D-AF1A-8FA1EFA23001}">
      <dgm:prSet/>
      <dgm:spPr/>
      <dgm:t>
        <a:bodyPr/>
        <a:lstStyle/>
        <a:p>
          <a:r>
            <a:rPr lang="en-US"/>
            <a:t>The process by which we fulfill the priorities is three fold and each is very important. </a:t>
          </a:r>
        </a:p>
      </dgm:t>
    </dgm:pt>
    <dgm:pt modelId="{10BE69B6-8E3D-4FA0-BB2B-833D21E6BE3D}" type="parTrans" cxnId="{4A537028-0A88-41B9-AEFF-EA176214CEF4}">
      <dgm:prSet/>
      <dgm:spPr/>
      <dgm:t>
        <a:bodyPr/>
        <a:lstStyle/>
        <a:p>
          <a:endParaRPr lang="en-US"/>
        </a:p>
      </dgm:t>
    </dgm:pt>
    <dgm:pt modelId="{E81FA070-EB79-45F0-988D-6309F85500F4}" type="sibTrans" cxnId="{4A537028-0A88-41B9-AEFF-EA176214CEF4}">
      <dgm:prSet/>
      <dgm:spPr/>
      <dgm:t>
        <a:bodyPr/>
        <a:lstStyle/>
        <a:p>
          <a:endParaRPr lang="en-US"/>
        </a:p>
      </dgm:t>
    </dgm:pt>
    <dgm:pt modelId="{CE1481A0-2E5E-4614-81CB-0CD5FBADAB08}">
      <dgm:prSet/>
      <dgm:spPr/>
      <dgm:t>
        <a:bodyPr/>
        <a:lstStyle/>
        <a:p>
          <a:r>
            <a:rPr lang="en-US"/>
            <a:t>First and foremost, do you have a website presence?</a:t>
          </a:r>
        </a:p>
      </dgm:t>
    </dgm:pt>
    <dgm:pt modelId="{CB43706E-305A-46C7-81A1-E8C5A4B2D286}" type="parTrans" cxnId="{844A35C3-87E7-4531-98E5-E0BD9E0EB0AB}">
      <dgm:prSet/>
      <dgm:spPr/>
      <dgm:t>
        <a:bodyPr/>
        <a:lstStyle/>
        <a:p>
          <a:endParaRPr lang="en-US"/>
        </a:p>
      </dgm:t>
    </dgm:pt>
    <dgm:pt modelId="{85DEE025-B3FC-4B23-9A80-01DCEF2A9B37}" type="sibTrans" cxnId="{844A35C3-87E7-4531-98E5-E0BD9E0EB0AB}">
      <dgm:prSet/>
      <dgm:spPr/>
      <dgm:t>
        <a:bodyPr/>
        <a:lstStyle/>
        <a:p>
          <a:endParaRPr lang="en-US"/>
        </a:p>
      </dgm:t>
    </dgm:pt>
    <dgm:pt modelId="{C826F1A9-9FB1-4F67-8554-F0F6E1A44B38}" type="pres">
      <dgm:prSet presAssocID="{7442641D-E26D-4A69-9EA0-5D06F215D9A2}" presName="root" presStyleCnt="0">
        <dgm:presLayoutVars>
          <dgm:dir/>
          <dgm:resizeHandles val="exact"/>
        </dgm:presLayoutVars>
      </dgm:prSet>
      <dgm:spPr/>
    </dgm:pt>
    <dgm:pt modelId="{94F560AF-DB40-4F5A-8796-EBEF129039A9}" type="pres">
      <dgm:prSet presAssocID="{078AE21C-3E42-416D-AF1A-8FA1EFA23001}" presName="compNode" presStyleCnt="0"/>
      <dgm:spPr/>
    </dgm:pt>
    <dgm:pt modelId="{13A7950F-6F67-4485-8FD1-E5F47E120768}" type="pres">
      <dgm:prSet presAssocID="{078AE21C-3E42-416D-AF1A-8FA1EFA23001}" presName="bgRect" presStyleLbl="bgShp" presStyleIdx="0" presStyleCnt="2"/>
      <dgm:spPr/>
    </dgm:pt>
    <dgm:pt modelId="{00EF9991-4644-4248-9036-53361982E620}" type="pres">
      <dgm:prSet presAssocID="{078AE21C-3E42-416D-AF1A-8FA1EFA2300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entUrgent"/>
        </a:ext>
      </dgm:extLst>
    </dgm:pt>
    <dgm:pt modelId="{572668B8-E638-44F1-A17A-616ABEC20D51}" type="pres">
      <dgm:prSet presAssocID="{078AE21C-3E42-416D-AF1A-8FA1EFA23001}" presName="spaceRect" presStyleCnt="0"/>
      <dgm:spPr/>
    </dgm:pt>
    <dgm:pt modelId="{2E6F3B85-2FA8-4BB4-9051-79216CF77460}" type="pres">
      <dgm:prSet presAssocID="{078AE21C-3E42-416D-AF1A-8FA1EFA23001}" presName="parTx" presStyleLbl="revTx" presStyleIdx="0" presStyleCnt="2">
        <dgm:presLayoutVars>
          <dgm:chMax val="0"/>
          <dgm:chPref val="0"/>
        </dgm:presLayoutVars>
      </dgm:prSet>
      <dgm:spPr/>
    </dgm:pt>
    <dgm:pt modelId="{53AB858B-8035-46AB-98ED-7EF03D288F0D}" type="pres">
      <dgm:prSet presAssocID="{E81FA070-EB79-45F0-988D-6309F85500F4}" presName="sibTrans" presStyleCnt="0"/>
      <dgm:spPr/>
    </dgm:pt>
    <dgm:pt modelId="{B075A64C-4E49-4C17-983D-DA8FE02EB459}" type="pres">
      <dgm:prSet presAssocID="{CE1481A0-2E5E-4614-81CB-0CD5FBADAB08}" presName="compNode" presStyleCnt="0"/>
      <dgm:spPr/>
    </dgm:pt>
    <dgm:pt modelId="{281B4155-ABD2-4679-B34A-3E41BD0DAB52}" type="pres">
      <dgm:prSet presAssocID="{CE1481A0-2E5E-4614-81CB-0CD5FBADAB08}" presName="bgRect" presStyleLbl="bgShp" presStyleIdx="1" presStyleCnt="2"/>
      <dgm:spPr/>
    </dgm:pt>
    <dgm:pt modelId="{8AA4B15B-0AA4-4AE2-AB43-3DF387D7BE80}" type="pres">
      <dgm:prSet presAssocID="{CE1481A0-2E5E-4614-81CB-0CD5FBADAB0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hishing"/>
        </a:ext>
      </dgm:extLst>
    </dgm:pt>
    <dgm:pt modelId="{6AC7754B-4E5F-4DA5-B869-46444BF20CBD}" type="pres">
      <dgm:prSet presAssocID="{CE1481A0-2E5E-4614-81CB-0CD5FBADAB08}" presName="spaceRect" presStyleCnt="0"/>
      <dgm:spPr/>
    </dgm:pt>
    <dgm:pt modelId="{0321E79A-A151-4DA9-875A-41A781F72E37}" type="pres">
      <dgm:prSet presAssocID="{CE1481A0-2E5E-4614-81CB-0CD5FBADAB08}" presName="parTx" presStyleLbl="revTx" presStyleIdx="1" presStyleCnt="2">
        <dgm:presLayoutVars>
          <dgm:chMax val="0"/>
          <dgm:chPref val="0"/>
        </dgm:presLayoutVars>
      </dgm:prSet>
      <dgm:spPr/>
    </dgm:pt>
  </dgm:ptLst>
  <dgm:cxnLst>
    <dgm:cxn modelId="{4A537028-0A88-41B9-AEFF-EA176214CEF4}" srcId="{7442641D-E26D-4A69-9EA0-5D06F215D9A2}" destId="{078AE21C-3E42-416D-AF1A-8FA1EFA23001}" srcOrd="0" destOrd="0" parTransId="{10BE69B6-8E3D-4FA0-BB2B-833D21E6BE3D}" sibTransId="{E81FA070-EB79-45F0-988D-6309F85500F4}"/>
    <dgm:cxn modelId="{B138605A-0DB5-4147-96BC-2D747ACEB748}" type="presOf" srcId="{7442641D-E26D-4A69-9EA0-5D06F215D9A2}" destId="{C826F1A9-9FB1-4F67-8554-F0F6E1A44B38}" srcOrd="0" destOrd="0" presId="urn:microsoft.com/office/officeart/2018/2/layout/IconVerticalSolidList"/>
    <dgm:cxn modelId="{844A35C3-87E7-4531-98E5-E0BD9E0EB0AB}" srcId="{7442641D-E26D-4A69-9EA0-5D06F215D9A2}" destId="{CE1481A0-2E5E-4614-81CB-0CD5FBADAB08}" srcOrd="1" destOrd="0" parTransId="{CB43706E-305A-46C7-81A1-E8C5A4B2D286}" sibTransId="{85DEE025-B3FC-4B23-9A80-01DCEF2A9B37}"/>
    <dgm:cxn modelId="{41FFE8E8-6E44-4E50-B2FD-59E6999A5C3C}" type="presOf" srcId="{CE1481A0-2E5E-4614-81CB-0CD5FBADAB08}" destId="{0321E79A-A151-4DA9-875A-41A781F72E37}" srcOrd="0" destOrd="0" presId="urn:microsoft.com/office/officeart/2018/2/layout/IconVerticalSolidList"/>
    <dgm:cxn modelId="{FBDA63F1-755C-4FF2-A839-06B3D55D61DD}" type="presOf" srcId="{078AE21C-3E42-416D-AF1A-8FA1EFA23001}" destId="{2E6F3B85-2FA8-4BB4-9051-79216CF77460}" srcOrd="0" destOrd="0" presId="urn:microsoft.com/office/officeart/2018/2/layout/IconVerticalSolidList"/>
    <dgm:cxn modelId="{08DB3904-3298-4890-AC64-EFF5FC9A54F9}" type="presParOf" srcId="{C826F1A9-9FB1-4F67-8554-F0F6E1A44B38}" destId="{94F560AF-DB40-4F5A-8796-EBEF129039A9}" srcOrd="0" destOrd="0" presId="urn:microsoft.com/office/officeart/2018/2/layout/IconVerticalSolidList"/>
    <dgm:cxn modelId="{AF4B53AD-24E8-41CF-8A75-184C04C2B0EB}" type="presParOf" srcId="{94F560AF-DB40-4F5A-8796-EBEF129039A9}" destId="{13A7950F-6F67-4485-8FD1-E5F47E120768}" srcOrd="0" destOrd="0" presId="urn:microsoft.com/office/officeart/2018/2/layout/IconVerticalSolidList"/>
    <dgm:cxn modelId="{8DCABA37-0E1A-4341-86BB-20CD75EBFC2A}" type="presParOf" srcId="{94F560AF-DB40-4F5A-8796-EBEF129039A9}" destId="{00EF9991-4644-4248-9036-53361982E620}" srcOrd="1" destOrd="0" presId="urn:microsoft.com/office/officeart/2018/2/layout/IconVerticalSolidList"/>
    <dgm:cxn modelId="{A4012FEC-F1FE-45C6-BCCF-3F05AD38EBEC}" type="presParOf" srcId="{94F560AF-DB40-4F5A-8796-EBEF129039A9}" destId="{572668B8-E638-44F1-A17A-616ABEC20D51}" srcOrd="2" destOrd="0" presId="urn:microsoft.com/office/officeart/2018/2/layout/IconVerticalSolidList"/>
    <dgm:cxn modelId="{DEC32692-42F7-48B5-B0FC-FC31CE04E0D7}" type="presParOf" srcId="{94F560AF-DB40-4F5A-8796-EBEF129039A9}" destId="{2E6F3B85-2FA8-4BB4-9051-79216CF77460}" srcOrd="3" destOrd="0" presId="urn:microsoft.com/office/officeart/2018/2/layout/IconVerticalSolidList"/>
    <dgm:cxn modelId="{14F31D2A-D355-4083-8F33-D34197735923}" type="presParOf" srcId="{C826F1A9-9FB1-4F67-8554-F0F6E1A44B38}" destId="{53AB858B-8035-46AB-98ED-7EF03D288F0D}" srcOrd="1" destOrd="0" presId="urn:microsoft.com/office/officeart/2018/2/layout/IconVerticalSolidList"/>
    <dgm:cxn modelId="{6B883C79-4FFC-4235-AB36-6E5EAA5D3F3D}" type="presParOf" srcId="{C826F1A9-9FB1-4F67-8554-F0F6E1A44B38}" destId="{B075A64C-4E49-4C17-983D-DA8FE02EB459}" srcOrd="2" destOrd="0" presId="urn:microsoft.com/office/officeart/2018/2/layout/IconVerticalSolidList"/>
    <dgm:cxn modelId="{07592A0E-69F3-4983-8F57-46ED6928674A}" type="presParOf" srcId="{B075A64C-4E49-4C17-983D-DA8FE02EB459}" destId="{281B4155-ABD2-4679-B34A-3E41BD0DAB52}" srcOrd="0" destOrd="0" presId="urn:microsoft.com/office/officeart/2018/2/layout/IconVerticalSolidList"/>
    <dgm:cxn modelId="{94D743E9-E98B-43C9-A800-E4CDAB677A26}" type="presParOf" srcId="{B075A64C-4E49-4C17-983D-DA8FE02EB459}" destId="{8AA4B15B-0AA4-4AE2-AB43-3DF387D7BE80}" srcOrd="1" destOrd="0" presId="urn:microsoft.com/office/officeart/2018/2/layout/IconVerticalSolidList"/>
    <dgm:cxn modelId="{86E131FD-03D6-423F-9736-093CCDFDD231}" type="presParOf" srcId="{B075A64C-4E49-4C17-983D-DA8FE02EB459}" destId="{6AC7754B-4E5F-4DA5-B869-46444BF20CBD}" srcOrd="2" destOrd="0" presId="urn:microsoft.com/office/officeart/2018/2/layout/IconVerticalSolidList"/>
    <dgm:cxn modelId="{93CCE901-9913-4852-8E4E-F8D52CEF6F9D}" type="presParOf" srcId="{B075A64C-4E49-4C17-983D-DA8FE02EB459}" destId="{0321E79A-A151-4DA9-875A-41A781F72E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D1DD58-58EB-42F5-B9AD-C2A7F0FAB5D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6C17C38-DDAE-424D-942F-0A1DE9A0DCB1}">
      <dgm:prSet custT="1"/>
      <dgm:spPr/>
      <dgm:t>
        <a:bodyPr/>
        <a:lstStyle/>
        <a:p>
          <a:pPr>
            <a:lnSpc>
              <a:spcPct val="100000"/>
            </a:lnSpc>
          </a:pPr>
          <a:r>
            <a:rPr lang="en-US" sz="1800" dirty="0"/>
            <a:t>Open up another internet tab and t</a:t>
          </a:r>
          <a:r>
            <a:rPr lang="en-US" sz="1800" b="0" i="0" dirty="0"/>
            <a:t>ake a few minutes to do a search for your business name.</a:t>
          </a:r>
          <a:r>
            <a:rPr lang="en-US" sz="1800" dirty="0"/>
            <a:t> </a:t>
          </a:r>
        </a:p>
      </dgm:t>
    </dgm:pt>
    <dgm:pt modelId="{CC17EEE5-9B44-48F0-87F8-BB0F6BF18357}" type="parTrans" cxnId="{6968C75B-92C4-4670-BF6E-BACED1B2C274}">
      <dgm:prSet/>
      <dgm:spPr/>
      <dgm:t>
        <a:bodyPr/>
        <a:lstStyle/>
        <a:p>
          <a:endParaRPr lang="en-US"/>
        </a:p>
      </dgm:t>
    </dgm:pt>
    <dgm:pt modelId="{B57483B2-25EB-441E-BB72-FFBBE342A091}" type="sibTrans" cxnId="{6968C75B-92C4-4670-BF6E-BACED1B2C274}">
      <dgm:prSet/>
      <dgm:spPr/>
      <dgm:t>
        <a:bodyPr/>
        <a:lstStyle/>
        <a:p>
          <a:endParaRPr lang="en-US"/>
        </a:p>
      </dgm:t>
    </dgm:pt>
    <dgm:pt modelId="{28AFAECC-2FEB-4219-A283-CC05908163C1}">
      <dgm:prSet custT="1"/>
      <dgm:spPr/>
      <dgm:t>
        <a:bodyPr/>
        <a:lstStyle/>
        <a:p>
          <a:pPr>
            <a:lnSpc>
              <a:spcPct val="100000"/>
            </a:lnSpc>
          </a:pPr>
          <a:r>
            <a:rPr lang="en-US" sz="1800" b="0" i="0" dirty="0"/>
            <a:t>Where is it listed?</a:t>
          </a:r>
        </a:p>
        <a:p>
          <a:pPr>
            <a:lnSpc>
              <a:spcPct val="100000"/>
            </a:lnSpc>
          </a:pPr>
          <a:r>
            <a:rPr lang="en-US" sz="1800" b="0" i="0" dirty="0"/>
            <a:t>Compile a list.  </a:t>
          </a:r>
        </a:p>
        <a:p>
          <a:pPr>
            <a:lnSpc>
              <a:spcPct val="100000"/>
            </a:lnSpc>
          </a:pPr>
          <a:r>
            <a:rPr lang="en-US" sz="1800" b="0" i="0" dirty="0"/>
            <a:t>It will help you understand the overall coverage your site is garnishing and assess any changes you feel will impact visibility.</a:t>
          </a:r>
          <a:endParaRPr lang="en-US" sz="1800" dirty="0"/>
        </a:p>
      </dgm:t>
    </dgm:pt>
    <dgm:pt modelId="{3ACED672-FA33-4CAD-989C-D098ED66C201}" type="parTrans" cxnId="{F2324960-1638-44EC-94BA-07E49AFF6EB1}">
      <dgm:prSet/>
      <dgm:spPr/>
      <dgm:t>
        <a:bodyPr/>
        <a:lstStyle/>
        <a:p>
          <a:endParaRPr lang="en-US"/>
        </a:p>
      </dgm:t>
    </dgm:pt>
    <dgm:pt modelId="{AC8E2A95-658E-4E49-8442-BB1C21F20409}" type="sibTrans" cxnId="{F2324960-1638-44EC-94BA-07E49AFF6EB1}">
      <dgm:prSet/>
      <dgm:spPr/>
      <dgm:t>
        <a:bodyPr/>
        <a:lstStyle/>
        <a:p>
          <a:endParaRPr lang="en-US"/>
        </a:p>
      </dgm:t>
    </dgm:pt>
    <dgm:pt modelId="{6476AE19-DF2B-4303-99F8-9529E1CA9A46}" type="pres">
      <dgm:prSet presAssocID="{B9D1DD58-58EB-42F5-B9AD-C2A7F0FAB5DE}" presName="root" presStyleCnt="0">
        <dgm:presLayoutVars>
          <dgm:dir/>
          <dgm:resizeHandles val="exact"/>
        </dgm:presLayoutVars>
      </dgm:prSet>
      <dgm:spPr/>
    </dgm:pt>
    <dgm:pt modelId="{0AECCABB-BE4E-4D90-BCE4-E282489E4DF3}" type="pres">
      <dgm:prSet presAssocID="{A6C17C38-DDAE-424D-942F-0A1DE9A0DCB1}" presName="compNode" presStyleCnt="0"/>
      <dgm:spPr/>
    </dgm:pt>
    <dgm:pt modelId="{558F3852-7CB5-4968-A827-9DE6D46AB15D}" type="pres">
      <dgm:prSet presAssocID="{A6C17C38-DDAE-424D-942F-0A1DE9A0DCB1}" presName="bgRect" presStyleLbl="bgShp" presStyleIdx="0" presStyleCnt="2"/>
      <dgm:spPr/>
    </dgm:pt>
    <dgm:pt modelId="{DA246B33-C679-47A9-8808-7433B53F6DA1}" type="pres">
      <dgm:prSet presAssocID="{A6C17C38-DDAE-424D-942F-0A1DE9A0DC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D8F63D0F-66C6-49B4-9BE8-1077EABB4102}" type="pres">
      <dgm:prSet presAssocID="{A6C17C38-DDAE-424D-942F-0A1DE9A0DCB1}" presName="spaceRect" presStyleCnt="0"/>
      <dgm:spPr/>
    </dgm:pt>
    <dgm:pt modelId="{87BC1004-1C69-47BC-8B4F-248ABB15D9AE}" type="pres">
      <dgm:prSet presAssocID="{A6C17C38-DDAE-424D-942F-0A1DE9A0DCB1}" presName="parTx" presStyleLbl="revTx" presStyleIdx="0" presStyleCnt="2" custScaleX="112087">
        <dgm:presLayoutVars>
          <dgm:chMax val="0"/>
          <dgm:chPref val="0"/>
        </dgm:presLayoutVars>
      </dgm:prSet>
      <dgm:spPr/>
    </dgm:pt>
    <dgm:pt modelId="{46A4C7BB-BAB8-4AC6-87E8-A53E1DDA95CF}" type="pres">
      <dgm:prSet presAssocID="{B57483B2-25EB-441E-BB72-FFBBE342A091}" presName="sibTrans" presStyleCnt="0"/>
      <dgm:spPr/>
    </dgm:pt>
    <dgm:pt modelId="{B092BB34-FBE9-4422-B887-1CFB444D9B39}" type="pres">
      <dgm:prSet presAssocID="{28AFAECC-2FEB-4219-A283-CC05908163C1}" presName="compNode" presStyleCnt="0"/>
      <dgm:spPr/>
    </dgm:pt>
    <dgm:pt modelId="{1CC86200-0835-42B6-A6B3-525A655566EB}" type="pres">
      <dgm:prSet presAssocID="{28AFAECC-2FEB-4219-A283-CC05908163C1}" presName="bgRect" presStyleLbl="bgShp" presStyleIdx="1" presStyleCnt="2"/>
      <dgm:spPr/>
    </dgm:pt>
    <dgm:pt modelId="{57749637-425E-48B7-ACC1-04FD42C1FF9B}" type="pres">
      <dgm:prSet presAssocID="{28AFAECC-2FEB-4219-A283-CC05908163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C0B76A65-CF3A-4AE4-94E9-59437D0948D0}" type="pres">
      <dgm:prSet presAssocID="{28AFAECC-2FEB-4219-A283-CC05908163C1}" presName="spaceRect" presStyleCnt="0"/>
      <dgm:spPr/>
    </dgm:pt>
    <dgm:pt modelId="{A8CED853-1463-4BE0-A3A0-E95DC33F086F}" type="pres">
      <dgm:prSet presAssocID="{28AFAECC-2FEB-4219-A283-CC05908163C1}" presName="parTx" presStyleLbl="revTx" presStyleIdx="1" presStyleCnt="2" custScaleX="114138" custScaleY="128429">
        <dgm:presLayoutVars>
          <dgm:chMax val="0"/>
          <dgm:chPref val="0"/>
        </dgm:presLayoutVars>
      </dgm:prSet>
      <dgm:spPr/>
    </dgm:pt>
  </dgm:ptLst>
  <dgm:cxnLst>
    <dgm:cxn modelId="{6968C75B-92C4-4670-BF6E-BACED1B2C274}" srcId="{B9D1DD58-58EB-42F5-B9AD-C2A7F0FAB5DE}" destId="{A6C17C38-DDAE-424D-942F-0A1DE9A0DCB1}" srcOrd="0" destOrd="0" parTransId="{CC17EEE5-9B44-48F0-87F8-BB0F6BF18357}" sibTransId="{B57483B2-25EB-441E-BB72-FFBBE342A091}"/>
    <dgm:cxn modelId="{F2324960-1638-44EC-94BA-07E49AFF6EB1}" srcId="{B9D1DD58-58EB-42F5-B9AD-C2A7F0FAB5DE}" destId="{28AFAECC-2FEB-4219-A283-CC05908163C1}" srcOrd="1" destOrd="0" parTransId="{3ACED672-FA33-4CAD-989C-D098ED66C201}" sibTransId="{AC8E2A95-658E-4E49-8442-BB1C21F20409}"/>
    <dgm:cxn modelId="{5E99478E-C715-43BC-9410-A829B23F7360}" type="presOf" srcId="{A6C17C38-DDAE-424D-942F-0A1DE9A0DCB1}" destId="{87BC1004-1C69-47BC-8B4F-248ABB15D9AE}" srcOrd="0" destOrd="0" presId="urn:microsoft.com/office/officeart/2018/2/layout/IconVerticalSolidList"/>
    <dgm:cxn modelId="{5B0E1DB3-DADD-4163-A4CD-E3C86ED9AACC}" type="presOf" srcId="{28AFAECC-2FEB-4219-A283-CC05908163C1}" destId="{A8CED853-1463-4BE0-A3A0-E95DC33F086F}" srcOrd="0" destOrd="0" presId="urn:microsoft.com/office/officeart/2018/2/layout/IconVerticalSolidList"/>
    <dgm:cxn modelId="{227335E7-D3D3-458C-B861-4CE978FE009F}" type="presOf" srcId="{B9D1DD58-58EB-42F5-B9AD-C2A7F0FAB5DE}" destId="{6476AE19-DF2B-4303-99F8-9529E1CA9A46}" srcOrd="0" destOrd="0" presId="urn:microsoft.com/office/officeart/2018/2/layout/IconVerticalSolidList"/>
    <dgm:cxn modelId="{64F585C4-213C-4A6B-95FF-DB579E78FF1F}" type="presParOf" srcId="{6476AE19-DF2B-4303-99F8-9529E1CA9A46}" destId="{0AECCABB-BE4E-4D90-BCE4-E282489E4DF3}" srcOrd="0" destOrd="0" presId="urn:microsoft.com/office/officeart/2018/2/layout/IconVerticalSolidList"/>
    <dgm:cxn modelId="{5BCB9870-AB89-49C2-BFA3-EE961222A225}" type="presParOf" srcId="{0AECCABB-BE4E-4D90-BCE4-E282489E4DF3}" destId="{558F3852-7CB5-4968-A827-9DE6D46AB15D}" srcOrd="0" destOrd="0" presId="urn:microsoft.com/office/officeart/2018/2/layout/IconVerticalSolidList"/>
    <dgm:cxn modelId="{0CC4DBC6-4EAC-422C-9709-DEDDF4CECE5B}" type="presParOf" srcId="{0AECCABB-BE4E-4D90-BCE4-E282489E4DF3}" destId="{DA246B33-C679-47A9-8808-7433B53F6DA1}" srcOrd="1" destOrd="0" presId="urn:microsoft.com/office/officeart/2018/2/layout/IconVerticalSolidList"/>
    <dgm:cxn modelId="{12DCB87F-57D2-4739-90D5-4F3C115EC9B7}" type="presParOf" srcId="{0AECCABB-BE4E-4D90-BCE4-E282489E4DF3}" destId="{D8F63D0F-66C6-49B4-9BE8-1077EABB4102}" srcOrd="2" destOrd="0" presId="urn:microsoft.com/office/officeart/2018/2/layout/IconVerticalSolidList"/>
    <dgm:cxn modelId="{392455AC-B29E-4760-B885-9A7057C4CAC2}" type="presParOf" srcId="{0AECCABB-BE4E-4D90-BCE4-E282489E4DF3}" destId="{87BC1004-1C69-47BC-8B4F-248ABB15D9AE}" srcOrd="3" destOrd="0" presId="urn:microsoft.com/office/officeart/2018/2/layout/IconVerticalSolidList"/>
    <dgm:cxn modelId="{637E1E44-81B1-4E57-9FE2-34A569D56D6D}" type="presParOf" srcId="{6476AE19-DF2B-4303-99F8-9529E1CA9A46}" destId="{46A4C7BB-BAB8-4AC6-87E8-A53E1DDA95CF}" srcOrd="1" destOrd="0" presId="urn:microsoft.com/office/officeart/2018/2/layout/IconVerticalSolidList"/>
    <dgm:cxn modelId="{F0D3248B-6597-416D-90D2-850CF5ADD832}" type="presParOf" srcId="{6476AE19-DF2B-4303-99F8-9529E1CA9A46}" destId="{B092BB34-FBE9-4422-B887-1CFB444D9B39}" srcOrd="2" destOrd="0" presId="urn:microsoft.com/office/officeart/2018/2/layout/IconVerticalSolidList"/>
    <dgm:cxn modelId="{C75C1823-9736-49F3-A918-11522EBCDD80}" type="presParOf" srcId="{B092BB34-FBE9-4422-B887-1CFB444D9B39}" destId="{1CC86200-0835-42B6-A6B3-525A655566EB}" srcOrd="0" destOrd="0" presId="urn:microsoft.com/office/officeart/2018/2/layout/IconVerticalSolidList"/>
    <dgm:cxn modelId="{F61A6F5F-9562-4B54-8EE3-152BEC6CCF7D}" type="presParOf" srcId="{B092BB34-FBE9-4422-B887-1CFB444D9B39}" destId="{57749637-425E-48B7-ACC1-04FD42C1FF9B}" srcOrd="1" destOrd="0" presId="urn:microsoft.com/office/officeart/2018/2/layout/IconVerticalSolidList"/>
    <dgm:cxn modelId="{FC76C66E-9003-4B4F-B5F5-61463BCFA092}" type="presParOf" srcId="{B092BB34-FBE9-4422-B887-1CFB444D9B39}" destId="{C0B76A65-CF3A-4AE4-94E9-59437D0948D0}" srcOrd="2" destOrd="0" presId="urn:microsoft.com/office/officeart/2018/2/layout/IconVerticalSolidList"/>
    <dgm:cxn modelId="{D8D16431-B283-44F8-AE5F-AAE35E32B117}" type="presParOf" srcId="{B092BB34-FBE9-4422-B887-1CFB444D9B39}" destId="{A8CED853-1463-4BE0-A3A0-E95DC33F08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46C70B-0DB2-475E-A45A-1FB4FCCBD7D5}" type="doc">
      <dgm:prSet loTypeId="urn:microsoft.com/office/officeart/2005/8/layout/hierarchy1" loCatId="hierarchy" qsTypeId="urn:microsoft.com/office/officeart/2005/8/quickstyle/simple4" qsCatId="simple" csTypeId="urn:microsoft.com/office/officeart/2005/8/colors/accent3_2" csCatId="accent3" phldr="1"/>
      <dgm:spPr/>
      <dgm:t>
        <a:bodyPr/>
        <a:lstStyle/>
        <a:p>
          <a:endParaRPr lang="en-US"/>
        </a:p>
      </dgm:t>
    </dgm:pt>
    <dgm:pt modelId="{B5412CA0-AB01-4DA3-A5DE-7CA42055EFA4}">
      <dgm:prSet/>
      <dgm:spPr/>
      <dgm:t>
        <a:bodyPr/>
        <a:lstStyle/>
        <a:p>
          <a:r>
            <a:rPr lang="en-US"/>
            <a:t>You have already mastered the first step by identifying your target audience.  Great job.</a:t>
          </a:r>
        </a:p>
      </dgm:t>
    </dgm:pt>
    <dgm:pt modelId="{D32F4C37-26B1-4794-B5D9-5B7423A7D3D8}" type="parTrans" cxnId="{D91BD861-D8E1-443D-86BA-4095DAD3762B}">
      <dgm:prSet/>
      <dgm:spPr/>
      <dgm:t>
        <a:bodyPr/>
        <a:lstStyle/>
        <a:p>
          <a:endParaRPr lang="en-US"/>
        </a:p>
      </dgm:t>
    </dgm:pt>
    <dgm:pt modelId="{FBCD7E17-0CB9-4FDB-B7D3-747D81D3BE1F}" type="sibTrans" cxnId="{D91BD861-D8E1-443D-86BA-4095DAD3762B}">
      <dgm:prSet/>
      <dgm:spPr/>
      <dgm:t>
        <a:bodyPr/>
        <a:lstStyle/>
        <a:p>
          <a:endParaRPr lang="en-US"/>
        </a:p>
      </dgm:t>
    </dgm:pt>
    <dgm:pt modelId="{EA69E7EC-CAFF-4CA7-A000-462288C6801F}">
      <dgm:prSet/>
      <dgm:spPr/>
      <dgm:t>
        <a:bodyPr/>
        <a:lstStyle/>
        <a:p>
          <a:r>
            <a:rPr lang="en-US" dirty="0"/>
            <a:t>Now let’s look at your business and why you began this business.</a:t>
          </a:r>
        </a:p>
      </dgm:t>
    </dgm:pt>
    <dgm:pt modelId="{A85A7B42-934B-4506-9C88-3389F6531FE6}" type="parTrans" cxnId="{144AD972-DE82-4E5A-9A12-9B4EDEAA88AE}">
      <dgm:prSet/>
      <dgm:spPr/>
      <dgm:t>
        <a:bodyPr/>
        <a:lstStyle/>
        <a:p>
          <a:endParaRPr lang="en-US"/>
        </a:p>
      </dgm:t>
    </dgm:pt>
    <dgm:pt modelId="{B7A4BB85-521C-48F5-B711-7A89CB277554}" type="sibTrans" cxnId="{144AD972-DE82-4E5A-9A12-9B4EDEAA88AE}">
      <dgm:prSet/>
      <dgm:spPr/>
      <dgm:t>
        <a:bodyPr/>
        <a:lstStyle/>
        <a:p>
          <a:endParaRPr lang="en-US"/>
        </a:p>
      </dgm:t>
    </dgm:pt>
    <dgm:pt modelId="{706F20B1-6AC7-4291-A076-1941C32CBF35}" type="pres">
      <dgm:prSet presAssocID="{7F46C70B-0DB2-475E-A45A-1FB4FCCBD7D5}" presName="hierChild1" presStyleCnt="0">
        <dgm:presLayoutVars>
          <dgm:chPref val="1"/>
          <dgm:dir/>
          <dgm:animOne val="branch"/>
          <dgm:animLvl val="lvl"/>
          <dgm:resizeHandles/>
        </dgm:presLayoutVars>
      </dgm:prSet>
      <dgm:spPr/>
    </dgm:pt>
    <dgm:pt modelId="{8B462FB8-6BF6-4195-9FF7-D6006BF0EB6C}" type="pres">
      <dgm:prSet presAssocID="{B5412CA0-AB01-4DA3-A5DE-7CA42055EFA4}" presName="hierRoot1" presStyleCnt="0"/>
      <dgm:spPr/>
    </dgm:pt>
    <dgm:pt modelId="{E8B63DB6-75B7-428F-B071-8A3C7E349225}" type="pres">
      <dgm:prSet presAssocID="{B5412CA0-AB01-4DA3-A5DE-7CA42055EFA4}" presName="composite" presStyleCnt="0"/>
      <dgm:spPr/>
    </dgm:pt>
    <dgm:pt modelId="{8647D055-971B-443A-83DD-4ED8ED85E0F7}" type="pres">
      <dgm:prSet presAssocID="{B5412CA0-AB01-4DA3-A5DE-7CA42055EFA4}" presName="background" presStyleLbl="node0" presStyleIdx="0" presStyleCnt="2"/>
      <dgm:spPr/>
    </dgm:pt>
    <dgm:pt modelId="{30BE1568-3805-4D2B-A599-28D27DBE9D73}" type="pres">
      <dgm:prSet presAssocID="{B5412CA0-AB01-4DA3-A5DE-7CA42055EFA4}" presName="text" presStyleLbl="fgAcc0" presStyleIdx="0" presStyleCnt="2">
        <dgm:presLayoutVars>
          <dgm:chPref val="3"/>
        </dgm:presLayoutVars>
      </dgm:prSet>
      <dgm:spPr/>
    </dgm:pt>
    <dgm:pt modelId="{AA8E60C1-64D0-41A8-A215-BEAED1BC9FCB}" type="pres">
      <dgm:prSet presAssocID="{B5412CA0-AB01-4DA3-A5DE-7CA42055EFA4}" presName="hierChild2" presStyleCnt="0"/>
      <dgm:spPr/>
    </dgm:pt>
    <dgm:pt modelId="{C920DB23-C71F-4A68-9C4E-E8827D457A47}" type="pres">
      <dgm:prSet presAssocID="{EA69E7EC-CAFF-4CA7-A000-462288C6801F}" presName="hierRoot1" presStyleCnt="0"/>
      <dgm:spPr/>
    </dgm:pt>
    <dgm:pt modelId="{32A68F6F-9016-4335-BC32-3BBEB577D4D6}" type="pres">
      <dgm:prSet presAssocID="{EA69E7EC-CAFF-4CA7-A000-462288C6801F}" presName="composite" presStyleCnt="0"/>
      <dgm:spPr/>
    </dgm:pt>
    <dgm:pt modelId="{06E677FA-70AC-47D9-8CBB-4FAB8AA816E7}" type="pres">
      <dgm:prSet presAssocID="{EA69E7EC-CAFF-4CA7-A000-462288C6801F}" presName="background" presStyleLbl="node0" presStyleIdx="1" presStyleCnt="2"/>
      <dgm:spPr/>
    </dgm:pt>
    <dgm:pt modelId="{8D6D20EF-A9EB-4DAA-9EE2-82666F292824}" type="pres">
      <dgm:prSet presAssocID="{EA69E7EC-CAFF-4CA7-A000-462288C6801F}" presName="text" presStyleLbl="fgAcc0" presStyleIdx="1" presStyleCnt="2">
        <dgm:presLayoutVars>
          <dgm:chPref val="3"/>
        </dgm:presLayoutVars>
      </dgm:prSet>
      <dgm:spPr/>
    </dgm:pt>
    <dgm:pt modelId="{87C7CF5C-1965-41FD-A2F3-B5F76C8A7CAE}" type="pres">
      <dgm:prSet presAssocID="{EA69E7EC-CAFF-4CA7-A000-462288C6801F}" presName="hierChild2" presStyleCnt="0"/>
      <dgm:spPr/>
    </dgm:pt>
  </dgm:ptLst>
  <dgm:cxnLst>
    <dgm:cxn modelId="{7B2DC81A-1E89-4693-8FC3-2538D250C282}" type="presOf" srcId="{B5412CA0-AB01-4DA3-A5DE-7CA42055EFA4}" destId="{30BE1568-3805-4D2B-A599-28D27DBE9D73}" srcOrd="0" destOrd="0" presId="urn:microsoft.com/office/officeart/2005/8/layout/hierarchy1"/>
    <dgm:cxn modelId="{FBFEC72F-B458-495E-BE70-88F6B2DBF2F1}" type="presOf" srcId="{EA69E7EC-CAFF-4CA7-A000-462288C6801F}" destId="{8D6D20EF-A9EB-4DAA-9EE2-82666F292824}" srcOrd="0" destOrd="0" presId="urn:microsoft.com/office/officeart/2005/8/layout/hierarchy1"/>
    <dgm:cxn modelId="{D91BD861-D8E1-443D-86BA-4095DAD3762B}" srcId="{7F46C70B-0DB2-475E-A45A-1FB4FCCBD7D5}" destId="{B5412CA0-AB01-4DA3-A5DE-7CA42055EFA4}" srcOrd="0" destOrd="0" parTransId="{D32F4C37-26B1-4794-B5D9-5B7423A7D3D8}" sibTransId="{FBCD7E17-0CB9-4FDB-B7D3-747D81D3BE1F}"/>
    <dgm:cxn modelId="{144AD972-DE82-4E5A-9A12-9B4EDEAA88AE}" srcId="{7F46C70B-0DB2-475E-A45A-1FB4FCCBD7D5}" destId="{EA69E7EC-CAFF-4CA7-A000-462288C6801F}" srcOrd="1" destOrd="0" parTransId="{A85A7B42-934B-4506-9C88-3389F6531FE6}" sibTransId="{B7A4BB85-521C-48F5-B711-7A89CB277554}"/>
    <dgm:cxn modelId="{FB3AB5CC-2976-49DC-BE23-63A056A95488}" type="presOf" srcId="{7F46C70B-0DB2-475E-A45A-1FB4FCCBD7D5}" destId="{706F20B1-6AC7-4291-A076-1941C32CBF35}" srcOrd="0" destOrd="0" presId="urn:microsoft.com/office/officeart/2005/8/layout/hierarchy1"/>
    <dgm:cxn modelId="{B20772B0-09DA-4F19-A140-D39AC8663F8E}" type="presParOf" srcId="{706F20B1-6AC7-4291-A076-1941C32CBF35}" destId="{8B462FB8-6BF6-4195-9FF7-D6006BF0EB6C}" srcOrd="0" destOrd="0" presId="urn:microsoft.com/office/officeart/2005/8/layout/hierarchy1"/>
    <dgm:cxn modelId="{093702A6-63EE-40DE-B043-FB6D738E140F}" type="presParOf" srcId="{8B462FB8-6BF6-4195-9FF7-D6006BF0EB6C}" destId="{E8B63DB6-75B7-428F-B071-8A3C7E349225}" srcOrd="0" destOrd="0" presId="urn:microsoft.com/office/officeart/2005/8/layout/hierarchy1"/>
    <dgm:cxn modelId="{C54C6BA9-BE65-46BF-97A4-6AFB35BE764F}" type="presParOf" srcId="{E8B63DB6-75B7-428F-B071-8A3C7E349225}" destId="{8647D055-971B-443A-83DD-4ED8ED85E0F7}" srcOrd="0" destOrd="0" presId="urn:microsoft.com/office/officeart/2005/8/layout/hierarchy1"/>
    <dgm:cxn modelId="{CB6FD31C-20A3-4EAE-B136-8116C7071AEF}" type="presParOf" srcId="{E8B63DB6-75B7-428F-B071-8A3C7E349225}" destId="{30BE1568-3805-4D2B-A599-28D27DBE9D73}" srcOrd="1" destOrd="0" presId="urn:microsoft.com/office/officeart/2005/8/layout/hierarchy1"/>
    <dgm:cxn modelId="{6F405715-02A0-4636-831E-2712104AD153}" type="presParOf" srcId="{8B462FB8-6BF6-4195-9FF7-D6006BF0EB6C}" destId="{AA8E60C1-64D0-41A8-A215-BEAED1BC9FCB}" srcOrd="1" destOrd="0" presId="urn:microsoft.com/office/officeart/2005/8/layout/hierarchy1"/>
    <dgm:cxn modelId="{7D1FA871-50F8-4D98-9818-FEE6BABD6DC3}" type="presParOf" srcId="{706F20B1-6AC7-4291-A076-1941C32CBF35}" destId="{C920DB23-C71F-4A68-9C4E-E8827D457A47}" srcOrd="1" destOrd="0" presId="urn:microsoft.com/office/officeart/2005/8/layout/hierarchy1"/>
    <dgm:cxn modelId="{5D115EB2-B255-4FE3-9EC3-F592CA0F088E}" type="presParOf" srcId="{C920DB23-C71F-4A68-9C4E-E8827D457A47}" destId="{32A68F6F-9016-4335-BC32-3BBEB577D4D6}" srcOrd="0" destOrd="0" presId="urn:microsoft.com/office/officeart/2005/8/layout/hierarchy1"/>
    <dgm:cxn modelId="{345B4E23-32B5-4590-9748-DBE7025EDBB5}" type="presParOf" srcId="{32A68F6F-9016-4335-BC32-3BBEB577D4D6}" destId="{06E677FA-70AC-47D9-8CBB-4FAB8AA816E7}" srcOrd="0" destOrd="0" presId="urn:microsoft.com/office/officeart/2005/8/layout/hierarchy1"/>
    <dgm:cxn modelId="{5D414176-CD75-4302-A44B-C19029192C27}" type="presParOf" srcId="{32A68F6F-9016-4335-BC32-3BBEB577D4D6}" destId="{8D6D20EF-A9EB-4DAA-9EE2-82666F292824}" srcOrd="1" destOrd="0" presId="urn:microsoft.com/office/officeart/2005/8/layout/hierarchy1"/>
    <dgm:cxn modelId="{43B601DC-942C-4B79-9BD5-041BFC40923E}" type="presParOf" srcId="{C920DB23-C71F-4A68-9C4E-E8827D457A47}" destId="{87C7CF5C-1965-41FD-A2F3-B5F76C8A7C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BB894-E2E2-453D-999F-C25E6D8D2E0C}">
      <dsp:nvSpPr>
        <dsp:cNvPr id="0" name=""/>
        <dsp:cNvSpPr/>
      </dsp:nvSpPr>
      <dsp:spPr>
        <a:xfrm>
          <a:off x="0" y="90002"/>
          <a:ext cx="6832212" cy="107932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u="sng" kern="1200"/>
            <a:t>You will need:</a:t>
          </a:r>
          <a:endParaRPr lang="en-US" sz="4500" kern="1200"/>
        </a:p>
      </dsp:txBody>
      <dsp:txXfrm>
        <a:off x="52688" y="142690"/>
        <a:ext cx="6726836" cy="973949"/>
      </dsp:txXfrm>
    </dsp:sp>
    <dsp:sp modelId="{E2B7824C-46AC-4288-A5C2-A0B931354CB3}">
      <dsp:nvSpPr>
        <dsp:cNvPr id="0" name=""/>
        <dsp:cNvSpPr/>
      </dsp:nvSpPr>
      <dsp:spPr>
        <a:xfrm>
          <a:off x="0" y="1169327"/>
          <a:ext cx="6832212" cy="400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a:t>A computer</a:t>
          </a:r>
        </a:p>
        <a:p>
          <a:pPr marL="285750" lvl="1" indent="-285750" algn="l" defTabSz="1555750">
            <a:lnSpc>
              <a:spcPct val="90000"/>
            </a:lnSpc>
            <a:spcBef>
              <a:spcPct val="0"/>
            </a:spcBef>
            <a:spcAft>
              <a:spcPct val="20000"/>
            </a:spcAft>
            <a:buChar char="•"/>
          </a:pPr>
          <a:r>
            <a:rPr lang="en-US" sz="3500" kern="1200"/>
            <a:t>Internet access</a:t>
          </a:r>
        </a:p>
        <a:p>
          <a:pPr marL="285750" lvl="1" indent="-285750" algn="l" defTabSz="1555750">
            <a:lnSpc>
              <a:spcPct val="90000"/>
            </a:lnSpc>
            <a:spcBef>
              <a:spcPct val="0"/>
            </a:spcBef>
            <a:spcAft>
              <a:spcPct val="20000"/>
            </a:spcAft>
            <a:buChar char="•"/>
          </a:pPr>
          <a:r>
            <a:rPr lang="en-US" sz="3500" kern="1200"/>
            <a:t>The ability to navigate the internet</a:t>
          </a:r>
        </a:p>
        <a:p>
          <a:pPr marL="285750" lvl="1" indent="-285750" algn="l" defTabSz="1555750">
            <a:lnSpc>
              <a:spcPct val="90000"/>
            </a:lnSpc>
            <a:spcBef>
              <a:spcPct val="0"/>
            </a:spcBef>
            <a:spcAft>
              <a:spcPct val="20000"/>
            </a:spcAft>
            <a:buChar char="•"/>
          </a:pPr>
          <a:r>
            <a:rPr lang="en-US" sz="3500" kern="1200"/>
            <a:t>A desire to learn</a:t>
          </a:r>
        </a:p>
        <a:p>
          <a:pPr marL="285750" lvl="1" indent="-285750" algn="l" defTabSz="1555750">
            <a:lnSpc>
              <a:spcPct val="90000"/>
            </a:lnSpc>
            <a:spcBef>
              <a:spcPct val="0"/>
            </a:spcBef>
            <a:spcAft>
              <a:spcPct val="20000"/>
            </a:spcAft>
            <a:buChar char="•"/>
          </a:pPr>
          <a:r>
            <a:rPr lang="en-US" sz="3500" kern="1200"/>
            <a:t>About three hours of your time</a:t>
          </a:r>
        </a:p>
      </dsp:txBody>
      <dsp:txXfrm>
        <a:off x="0" y="1169327"/>
        <a:ext cx="6832212" cy="4005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A636F-262D-4521-9794-A7CD11CE8D4D}">
      <dsp:nvSpPr>
        <dsp:cNvPr id="0" name=""/>
        <dsp:cNvSpPr/>
      </dsp:nvSpPr>
      <dsp:spPr>
        <a:xfrm>
          <a:off x="0" y="4520617"/>
          <a:ext cx="1708053" cy="741644"/>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477" tIns="120904" rIns="121477" bIns="120904" numCol="1" spcCol="1270" anchor="ctr" anchorCtr="0">
          <a:noAutofit/>
        </a:bodyPr>
        <a:lstStyle/>
        <a:p>
          <a:pPr marL="0" lvl="0" indent="0" algn="ctr" defTabSz="755650">
            <a:lnSpc>
              <a:spcPct val="90000"/>
            </a:lnSpc>
            <a:spcBef>
              <a:spcPct val="0"/>
            </a:spcBef>
            <a:spcAft>
              <a:spcPct val="35000"/>
            </a:spcAft>
            <a:buNone/>
          </a:pPr>
          <a:r>
            <a:rPr lang="en-US" sz="1700" kern="1200"/>
            <a:t>Identify</a:t>
          </a:r>
        </a:p>
      </dsp:txBody>
      <dsp:txXfrm>
        <a:off x="0" y="4520617"/>
        <a:ext cx="1708053" cy="741644"/>
      </dsp:txXfrm>
    </dsp:sp>
    <dsp:sp modelId="{141DCE79-F8FB-487A-87B8-AFAFF19C212A}">
      <dsp:nvSpPr>
        <dsp:cNvPr id="0" name=""/>
        <dsp:cNvSpPr/>
      </dsp:nvSpPr>
      <dsp:spPr>
        <a:xfrm>
          <a:off x="1708052" y="4520617"/>
          <a:ext cx="5124159" cy="741644"/>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942" tIns="165100" rIns="103942" bIns="165100" numCol="1" spcCol="1270" anchor="ctr" anchorCtr="0">
          <a:noAutofit/>
        </a:bodyPr>
        <a:lstStyle/>
        <a:p>
          <a:pPr marL="0" lvl="0" indent="0" algn="l" defTabSz="577850">
            <a:lnSpc>
              <a:spcPct val="90000"/>
            </a:lnSpc>
            <a:spcBef>
              <a:spcPct val="0"/>
            </a:spcBef>
            <a:spcAft>
              <a:spcPct val="35000"/>
            </a:spcAft>
            <a:buNone/>
          </a:pPr>
          <a:r>
            <a:rPr lang="en-US" sz="1300" kern="1200" dirty="0"/>
            <a:t>Identify types of content and know what is effective for your business</a:t>
          </a:r>
        </a:p>
      </dsp:txBody>
      <dsp:txXfrm>
        <a:off x="1708052" y="4520617"/>
        <a:ext cx="5124159" cy="741644"/>
      </dsp:txXfrm>
    </dsp:sp>
    <dsp:sp modelId="{68453A38-E4FB-4405-8570-72210F6E3F47}">
      <dsp:nvSpPr>
        <dsp:cNvPr id="0" name=""/>
        <dsp:cNvSpPr/>
      </dsp:nvSpPr>
      <dsp:spPr>
        <a:xfrm rot="10800000">
          <a:off x="0" y="3391092"/>
          <a:ext cx="1708053" cy="1140649"/>
        </a:xfrm>
        <a:prstGeom prst="upArrowCallout">
          <a:avLst>
            <a:gd name="adj1" fmla="val 5000"/>
            <a:gd name="adj2" fmla="val 10000"/>
            <a:gd name="adj3" fmla="val 15000"/>
            <a:gd name="adj4" fmla="val 64977"/>
          </a:avLst>
        </a:prstGeom>
        <a:solidFill>
          <a:schemeClr val="accent2">
            <a:hueOff val="113291"/>
            <a:satOff val="-11998"/>
            <a:lumOff val="-294"/>
            <a:alphaOff val="0"/>
          </a:schemeClr>
        </a:solidFill>
        <a:ln w="15875" cap="rnd" cmpd="sng" algn="ctr">
          <a:solidFill>
            <a:schemeClr val="accent2">
              <a:hueOff val="113291"/>
              <a:satOff val="-11998"/>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477" tIns="120904" rIns="121477" bIns="120904" numCol="1" spcCol="1270" anchor="ctr" anchorCtr="0">
          <a:noAutofit/>
        </a:bodyPr>
        <a:lstStyle/>
        <a:p>
          <a:pPr marL="0" lvl="0" indent="0" algn="ctr" defTabSz="755650">
            <a:lnSpc>
              <a:spcPct val="90000"/>
            </a:lnSpc>
            <a:spcBef>
              <a:spcPct val="0"/>
            </a:spcBef>
            <a:spcAft>
              <a:spcPct val="35000"/>
            </a:spcAft>
            <a:buNone/>
          </a:pPr>
          <a:r>
            <a:rPr lang="en-US" sz="1700" kern="1200"/>
            <a:t>Write</a:t>
          </a:r>
        </a:p>
      </dsp:txBody>
      <dsp:txXfrm rot="-10800000">
        <a:off x="0" y="3391092"/>
        <a:ext cx="1708053" cy="741422"/>
      </dsp:txXfrm>
    </dsp:sp>
    <dsp:sp modelId="{81D9DD31-5D50-4CBB-B138-417960E3111D}">
      <dsp:nvSpPr>
        <dsp:cNvPr id="0" name=""/>
        <dsp:cNvSpPr/>
      </dsp:nvSpPr>
      <dsp:spPr>
        <a:xfrm>
          <a:off x="1708052" y="3391092"/>
          <a:ext cx="5124159" cy="741422"/>
        </a:xfrm>
        <a:prstGeom prst="rect">
          <a:avLst/>
        </a:prstGeom>
        <a:solidFill>
          <a:schemeClr val="accent2">
            <a:tint val="40000"/>
            <a:alpha val="90000"/>
            <a:hueOff val="232164"/>
            <a:satOff val="-10464"/>
            <a:lumOff val="-739"/>
            <a:alphaOff val="0"/>
          </a:schemeClr>
        </a:solidFill>
        <a:ln w="15875" cap="rnd" cmpd="sng" algn="ctr">
          <a:solidFill>
            <a:schemeClr val="accent2">
              <a:tint val="40000"/>
              <a:alpha val="90000"/>
              <a:hueOff val="232164"/>
              <a:satOff val="-10464"/>
              <a:lumOff val="-7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942" tIns="165100" rIns="103942" bIns="165100" numCol="1" spcCol="1270" anchor="ctr" anchorCtr="0">
          <a:noAutofit/>
        </a:bodyPr>
        <a:lstStyle/>
        <a:p>
          <a:pPr marL="0" lvl="0" indent="0" algn="l" defTabSz="577850">
            <a:lnSpc>
              <a:spcPct val="90000"/>
            </a:lnSpc>
            <a:spcBef>
              <a:spcPct val="0"/>
            </a:spcBef>
            <a:spcAft>
              <a:spcPct val="35000"/>
            </a:spcAft>
            <a:buNone/>
          </a:pPr>
          <a:r>
            <a:rPr lang="en-US" sz="1300" kern="1200"/>
            <a:t>Write a marketing strategy</a:t>
          </a:r>
        </a:p>
      </dsp:txBody>
      <dsp:txXfrm>
        <a:off x="1708052" y="3391092"/>
        <a:ext cx="5124159" cy="741422"/>
      </dsp:txXfrm>
    </dsp:sp>
    <dsp:sp modelId="{C3A31FE5-170E-4976-A19D-00F2905AD205}">
      <dsp:nvSpPr>
        <dsp:cNvPr id="0" name=""/>
        <dsp:cNvSpPr/>
      </dsp:nvSpPr>
      <dsp:spPr>
        <a:xfrm rot="10800000">
          <a:off x="0" y="2261567"/>
          <a:ext cx="1708053" cy="1140649"/>
        </a:xfrm>
        <a:prstGeom prst="upArrowCallout">
          <a:avLst>
            <a:gd name="adj1" fmla="val 5000"/>
            <a:gd name="adj2" fmla="val 10000"/>
            <a:gd name="adj3" fmla="val 15000"/>
            <a:gd name="adj4" fmla="val 64977"/>
          </a:avLst>
        </a:prstGeom>
        <a:solidFill>
          <a:schemeClr val="accent2">
            <a:hueOff val="226582"/>
            <a:satOff val="-23996"/>
            <a:lumOff val="-588"/>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477" tIns="120904" rIns="121477" bIns="120904" numCol="1" spcCol="1270" anchor="ctr" anchorCtr="0">
          <a:noAutofit/>
        </a:bodyPr>
        <a:lstStyle/>
        <a:p>
          <a:pPr marL="0" lvl="0" indent="0" algn="ctr" defTabSz="755650">
            <a:lnSpc>
              <a:spcPct val="90000"/>
            </a:lnSpc>
            <a:spcBef>
              <a:spcPct val="0"/>
            </a:spcBef>
            <a:spcAft>
              <a:spcPct val="35000"/>
            </a:spcAft>
            <a:buNone/>
          </a:pPr>
          <a:r>
            <a:rPr lang="en-US" sz="1700" kern="1200"/>
            <a:t>Identify</a:t>
          </a:r>
        </a:p>
      </dsp:txBody>
      <dsp:txXfrm rot="-10800000">
        <a:off x="0" y="2261567"/>
        <a:ext cx="1708053" cy="741422"/>
      </dsp:txXfrm>
    </dsp:sp>
    <dsp:sp modelId="{C1E9EC0B-0085-4262-85C2-6DCDCA7D6094}">
      <dsp:nvSpPr>
        <dsp:cNvPr id="0" name=""/>
        <dsp:cNvSpPr/>
      </dsp:nvSpPr>
      <dsp:spPr>
        <a:xfrm>
          <a:off x="1708052" y="2261567"/>
          <a:ext cx="5124159" cy="741422"/>
        </a:xfrm>
        <a:prstGeom prst="rect">
          <a:avLst/>
        </a:prstGeom>
        <a:solidFill>
          <a:schemeClr val="accent2">
            <a:tint val="40000"/>
            <a:alpha val="90000"/>
            <a:hueOff val="464328"/>
            <a:satOff val="-20928"/>
            <a:lumOff val="-1477"/>
            <a:alphaOff val="0"/>
          </a:schemeClr>
        </a:solidFill>
        <a:ln w="15875" cap="rnd" cmpd="sng" algn="ctr">
          <a:solidFill>
            <a:schemeClr val="accent2">
              <a:tint val="40000"/>
              <a:alpha val="90000"/>
              <a:hueOff val="464328"/>
              <a:satOff val="-20928"/>
              <a:lumOff val="-14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942" tIns="165100" rIns="103942" bIns="165100" numCol="1" spcCol="1270" anchor="ctr" anchorCtr="0">
          <a:noAutofit/>
        </a:bodyPr>
        <a:lstStyle/>
        <a:p>
          <a:pPr marL="0" lvl="0" indent="0" algn="l" defTabSz="577850">
            <a:lnSpc>
              <a:spcPct val="90000"/>
            </a:lnSpc>
            <a:spcBef>
              <a:spcPct val="0"/>
            </a:spcBef>
            <a:spcAft>
              <a:spcPct val="35000"/>
            </a:spcAft>
            <a:buNone/>
          </a:pPr>
          <a:r>
            <a:rPr lang="en-US" sz="1300" kern="1200" dirty="0"/>
            <a:t>Identify business brand</a:t>
          </a:r>
        </a:p>
      </dsp:txBody>
      <dsp:txXfrm>
        <a:off x="1708052" y="2261567"/>
        <a:ext cx="5124159" cy="741422"/>
      </dsp:txXfrm>
    </dsp:sp>
    <dsp:sp modelId="{5D5ACA89-C368-4AA4-A6AC-7790733D24A3}">
      <dsp:nvSpPr>
        <dsp:cNvPr id="0" name=""/>
        <dsp:cNvSpPr/>
      </dsp:nvSpPr>
      <dsp:spPr>
        <a:xfrm rot="10800000">
          <a:off x="0" y="1132041"/>
          <a:ext cx="1708053" cy="1140649"/>
        </a:xfrm>
        <a:prstGeom prst="upArrowCallout">
          <a:avLst>
            <a:gd name="adj1" fmla="val 5000"/>
            <a:gd name="adj2" fmla="val 10000"/>
            <a:gd name="adj3" fmla="val 15000"/>
            <a:gd name="adj4" fmla="val 64977"/>
          </a:avLst>
        </a:prstGeom>
        <a:solidFill>
          <a:schemeClr val="accent2">
            <a:hueOff val="339874"/>
            <a:satOff val="-35995"/>
            <a:lumOff val="-882"/>
            <a:alphaOff val="0"/>
          </a:schemeClr>
        </a:solidFill>
        <a:ln w="15875" cap="rnd" cmpd="sng" algn="ctr">
          <a:solidFill>
            <a:schemeClr val="accent2">
              <a:hueOff val="339874"/>
              <a:satOff val="-35995"/>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477" tIns="120904" rIns="121477" bIns="120904" numCol="1" spcCol="1270" anchor="ctr" anchorCtr="0">
          <a:noAutofit/>
        </a:bodyPr>
        <a:lstStyle/>
        <a:p>
          <a:pPr marL="0" lvl="0" indent="0" algn="ctr" defTabSz="755650">
            <a:lnSpc>
              <a:spcPct val="90000"/>
            </a:lnSpc>
            <a:spcBef>
              <a:spcPct val="0"/>
            </a:spcBef>
            <a:spcAft>
              <a:spcPct val="35000"/>
            </a:spcAft>
            <a:buNone/>
          </a:pPr>
          <a:r>
            <a:rPr lang="en-US" sz="1700" kern="1200"/>
            <a:t>Identify</a:t>
          </a:r>
        </a:p>
      </dsp:txBody>
      <dsp:txXfrm rot="-10800000">
        <a:off x="0" y="1132041"/>
        <a:ext cx="1708053" cy="741422"/>
      </dsp:txXfrm>
    </dsp:sp>
    <dsp:sp modelId="{7A3B8953-BADA-430E-A92C-A17E5F18E389}">
      <dsp:nvSpPr>
        <dsp:cNvPr id="0" name=""/>
        <dsp:cNvSpPr/>
      </dsp:nvSpPr>
      <dsp:spPr>
        <a:xfrm>
          <a:off x="1708052" y="1132041"/>
          <a:ext cx="5124159" cy="741422"/>
        </a:xfrm>
        <a:prstGeom prst="rect">
          <a:avLst/>
        </a:prstGeom>
        <a:solidFill>
          <a:schemeClr val="accent2">
            <a:tint val="40000"/>
            <a:alpha val="90000"/>
            <a:hueOff val="696492"/>
            <a:satOff val="-31392"/>
            <a:lumOff val="-2216"/>
            <a:alphaOff val="0"/>
          </a:schemeClr>
        </a:solidFill>
        <a:ln w="15875" cap="rnd" cmpd="sng" algn="ctr">
          <a:solidFill>
            <a:schemeClr val="accent2">
              <a:tint val="40000"/>
              <a:alpha val="90000"/>
              <a:hueOff val="696492"/>
              <a:satOff val="-31392"/>
              <a:lumOff val="-2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942" tIns="165100" rIns="103942" bIns="165100" numCol="1" spcCol="1270" anchor="ctr" anchorCtr="0">
          <a:noAutofit/>
        </a:bodyPr>
        <a:lstStyle/>
        <a:p>
          <a:pPr marL="0" lvl="0" indent="0" algn="l" defTabSz="577850">
            <a:lnSpc>
              <a:spcPct val="90000"/>
            </a:lnSpc>
            <a:spcBef>
              <a:spcPct val="0"/>
            </a:spcBef>
            <a:spcAft>
              <a:spcPct val="35000"/>
            </a:spcAft>
            <a:buNone/>
          </a:pPr>
          <a:r>
            <a:rPr lang="en-US" sz="1300" kern="1200" dirty="0"/>
            <a:t>Identify target audience (customer)</a:t>
          </a:r>
        </a:p>
      </dsp:txBody>
      <dsp:txXfrm>
        <a:off x="1708052" y="1132041"/>
        <a:ext cx="5124159" cy="741422"/>
      </dsp:txXfrm>
    </dsp:sp>
    <dsp:sp modelId="{9A795C70-FB20-4A0C-AAEA-D47E55DB52AB}">
      <dsp:nvSpPr>
        <dsp:cNvPr id="0" name=""/>
        <dsp:cNvSpPr/>
      </dsp:nvSpPr>
      <dsp:spPr>
        <a:xfrm rot="10800000">
          <a:off x="0" y="2516"/>
          <a:ext cx="1708053" cy="1140649"/>
        </a:xfrm>
        <a:prstGeom prst="upArrowCallout">
          <a:avLst>
            <a:gd name="adj1" fmla="val 5000"/>
            <a:gd name="adj2" fmla="val 10000"/>
            <a:gd name="adj3" fmla="val 15000"/>
            <a:gd name="adj4" fmla="val 64977"/>
          </a:avLst>
        </a:prstGeom>
        <a:solidFill>
          <a:schemeClr val="accent2">
            <a:hueOff val="453165"/>
            <a:satOff val="-47993"/>
            <a:lumOff val="-1176"/>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477" tIns="120904" rIns="121477" bIns="120904" numCol="1" spcCol="1270" anchor="ctr" anchorCtr="0">
          <a:noAutofit/>
        </a:bodyPr>
        <a:lstStyle/>
        <a:p>
          <a:pPr marL="0" lvl="0" indent="0" algn="ctr" defTabSz="755650">
            <a:lnSpc>
              <a:spcPct val="90000"/>
            </a:lnSpc>
            <a:spcBef>
              <a:spcPct val="0"/>
            </a:spcBef>
            <a:spcAft>
              <a:spcPct val="35000"/>
            </a:spcAft>
            <a:buNone/>
          </a:pPr>
          <a:r>
            <a:rPr lang="en-US" sz="1700" kern="1200"/>
            <a:t>Understand and explain</a:t>
          </a:r>
        </a:p>
      </dsp:txBody>
      <dsp:txXfrm rot="-10800000">
        <a:off x="0" y="2516"/>
        <a:ext cx="1708053" cy="741422"/>
      </dsp:txXfrm>
    </dsp:sp>
    <dsp:sp modelId="{3A75238E-A202-4EC7-A888-7463349AF8F9}">
      <dsp:nvSpPr>
        <dsp:cNvPr id="0" name=""/>
        <dsp:cNvSpPr/>
      </dsp:nvSpPr>
      <dsp:spPr>
        <a:xfrm>
          <a:off x="1708052" y="2516"/>
          <a:ext cx="5124159" cy="741422"/>
        </a:xfrm>
        <a:prstGeom prst="rect">
          <a:avLst/>
        </a:prstGeom>
        <a:solidFill>
          <a:schemeClr val="accent2">
            <a:tint val="40000"/>
            <a:alpha val="90000"/>
            <a:hueOff val="928656"/>
            <a:satOff val="-41856"/>
            <a:lumOff val="-2954"/>
            <a:alphaOff val="0"/>
          </a:schemeClr>
        </a:solidFill>
        <a:ln w="15875" cap="rnd" cmpd="sng" algn="ctr">
          <a:solidFill>
            <a:schemeClr val="accent2">
              <a:tint val="40000"/>
              <a:alpha val="90000"/>
              <a:hueOff val="928656"/>
              <a:satOff val="-41856"/>
              <a:lumOff val="-2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942" tIns="165100" rIns="103942" bIns="165100" numCol="1" spcCol="1270" anchor="ctr" anchorCtr="0">
          <a:noAutofit/>
        </a:bodyPr>
        <a:lstStyle/>
        <a:p>
          <a:pPr marL="0" lvl="0" indent="0" algn="l" defTabSz="577850">
            <a:lnSpc>
              <a:spcPct val="90000"/>
            </a:lnSpc>
            <a:spcBef>
              <a:spcPct val="0"/>
            </a:spcBef>
            <a:spcAft>
              <a:spcPct val="35000"/>
            </a:spcAft>
            <a:buNone/>
          </a:pPr>
          <a:r>
            <a:rPr lang="en-US" sz="1300" kern="1200"/>
            <a:t>Understand and explain awareness and engagement criteria for marketing effectiveness.</a:t>
          </a:r>
        </a:p>
      </dsp:txBody>
      <dsp:txXfrm>
        <a:off x="1708052" y="2516"/>
        <a:ext cx="5124159" cy="741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5B751-6EF4-4207-82B6-06DBA4B70AB4}">
      <dsp:nvSpPr>
        <dsp:cNvPr id="0" name=""/>
        <dsp:cNvSpPr/>
      </dsp:nvSpPr>
      <dsp:spPr>
        <a:xfrm>
          <a:off x="0" y="2139"/>
          <a:ext cx="6832212" cy="9945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Understanding Awareness and Engagement Criteria </a:t>
          </a:r>
          <a:r>
            <a:rPr lang="en-US" sz="2500" kern="1200"/>
            <a:t>(40 minutes)</a:t>
          </a:r>
        </a:p>
      </dsp:txBody>
      <dsp:txXfrm>
        <a:off x="48547" y="50686"/>
        <a:ext cx="6735118" cy="897406"/>
      </dsp:txXfrm>
    </dsp:sp>
    <dsp:sp modelId="{E80C628A-50E7-4C82-B11F-01A0368CA83F}">
      <dsp:nvSpPr>
        <dsp:cNvPr id="0" name=""/>
        <dsp:cNvSpPr/>
      </dsp:nvSpPr>
      <dsp:spPr>
        <a:xfrm>
          <a:off x="0" y="1068639"/>
          <a:ext cx="6832212" cy="994500"/>
        </a:xfrm>
        <a:prstGeom prst="roundRect">
          <a:avLst/>
        </a:prstGeom>
        <a:gradFill rotWithShape="0">
          <a:gsLst>
            <a:gs pos="0">
              <a:schemeClr val="accent2">
                <a:hueOff val="113291"/>
                <a:satOff val="-11998"/>
                <a:lumOff val="-294"/>
                <a:alphaOff val="0"/>
                <a:tint val="96000"/>
                <a:lumMod val="104000"/>
              </a:schemeClr>
            </a:gs>
            <a:gs pos="100000">
              <a:schemeClr val="accent2">
                <a:hueOff val="113291"/>
                <a:satOff val="-11998"/>
                <a:lumOff val="-29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Identifying Your Target Audience </a:t>
          </a:r>
          <a:r>
            <a:rPr lang="en-US" sz="2500" kern="1200"/>
            <a:t>(40 minutes)</a:t>
          </a:r>
        </a:p>
      </dsp:txBody>
      <dsp:txXfrm>
        <a:off x="48547" y="1117186"/>
        <a:ext cx="6735118" cy="897406"/>
      </dsp:txXfrm>
    </dsp:sp>
    <dsp:sp modelId="{60CA246A-F4FF-40A7-BBDF-347DFC1ECA24}">
      <dsp:nvSpPr>
        <dsp:cNvPr id="0" name=""/>
        <dsp:cNvSpPr/>
      </dsp:nvSpPr>
      <dsp:spPr>
        <a:xfrm>
          <a:off x="0" y="2135139"/>
          <a:ext cx="6832212" cy="99450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Business Branding </a:t>
          </a:r>
          <a:r>
            <a:rPr lang="en-US" sz="2500" kern="1200"/>
            <a:t>(30 minutes)</a:t>
          </a:r>
        </a:p>
      </dsp:txBody>
      <dsp:txXfrm>
        <a:off x="48547" y="2183686"/>
        <a:ext cx="6735118" cy="897406"/>
      </dsp:txXfrm>
    </dsp:sp>
    <dsp:sp modelId="{FBCCC510-8CA9-439C-B24C-FD88256CF744}">
      <dsp:nvSpPr>
        <dsp:cNvPr id="0" name=""/>
        <dsp:cNvSpPr/>
      </dsp:nvSpPr>
      <dsp:spPr>
        <a:xfrm>
          <a:off x="0" y="3201639"/>
          <a:ext cx="6832212" cy="994500"/>
        </a:xfrm>
        <a:prstGeom prst="roundRect">
          <a:avLst/>
        </a:prstGeom>
        <a:gradFill rotWithShape="0">
          <a:gsLst>
            <a:gs pos="0">
              <a:schemeClr val="accent2">
                <a:hueOff val="339874"/>
                <a:satOff val="-35995"/>
                <a:lumOff val="-882"/>
                <a:alphaOff val="0"/>
                <a:tint val="96000"/>
                <a:lumMod val="104000"/>
              </a:schemeClr>
            </a:gs>
            <a:gs pos="100000">
              <a:schemeClr val="accent2">
                <a:hueOff val="339874"/>
                <a:satOff val="-35995"/>
                <a:lumOff val="-88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What Is A Strategy? </a:t>
          </a:r>
          <a:r>
            <a:rPr lang="en-US" sz="2500" kern="1200" dirty="0"/>
            <a:t>(30 minutes)</a:t>
          </a:r>
        </a:p>
      </dsp:txBody>
      <dsp:txXfrm>
        <a:off x="48547" y="3250186"/>
        <a:ext cx="6735118" cy="897406"/>
      </dsp:txXfrm>
    </dsp:sp>
    <dsp:sp modelId="{BE6D268E-A940-4F3F-ACF1-EDC7893C1EE8}">
      <dsp:nvSpPr>
        <dsp:cNvPr id="0" name=""/>
        <dsp:cNvSpPr/>
      </dsp:nvSpPr>
      <dsp:spPr>
        <a:xfrm>
          <a:off x="0" y="4268139"/>
          <a:ext cx="6832212" cy="99450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Content</a:t>
          </a:r>
          <a:r>
            <a:rPr lang="en-US" sz="2500" kern="1200" dirty="0"/>
            <a:t> (30 minutes)</a:t>
          </a:r>
        </a:p>
      </dsp:txBody>
      <dsp:txXfrm>
        <a:off x="48547" y="4316686"/>
        <a:ext cx="6735118" cy="89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CDCBB-5EE5-401D-8DCF-A6ED601809D5}">
      <dsp:nvSpPr>
        <dsp:cNvPr id="0" name=""/>
        <dsp:cNvSpPr/>
      </dsp:nvSpPr>
      <dsp:spPr>
        <a:xfrm>
          <a:off x="2194195" y="678923"/>
          <a:ext cx="474007" cy="91440"/>
        </a:xfrm>
        <a:custGeom>
          <a:avLst/>
          <a:gdLst/>
          <a:ahLst/>
          <a:cxnLst/>
          <a:rect l="0" t="0" r="0" b="0"/>
          <a:pathLst>
            <a:path>
              <a:moveTo>
                <a:pt x="0" y="45720"/>
              </a:moveTo>
              <a:lnTo>
                <a:pt x="47400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8584" y="722120"/>
        <a:ext cx="25230" cy="5046"/>
      </dsp:txXfrm>
    </dsp:sp>
    <dsp:sp modelId="{8D986AC2-2DDD-4610-8558-DC61DB2ED4F8}">
      <dsp:nvSpPr>
        <dsp:cNvPr id="0" name=""/>
        <dsp:cNvSpPr/>
      </dsp:nvSpPr>
      <dsp:spPr>
        <a:xfrm>
          <a:off x="2048" y="66459"/>
          <a:ext cx="2193947" cy="131636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505" tIns="112846" rIns="107505" bIns="112846" numCol="1" spcCol="1270" anchor="t" anchorCtr="0">
          <a:noAutofit/>
        </a:bodyPr>
        <a:lstStyle/>
        <a:p>
          <a:pPr marL="0" lvl="0" indent="0" algn="l" defTabSz="844550">
            <a:lnSpc>
              <a:spcPct val="90000"/>
            </a:lnSpc>
            <a:spcBef>
              <a:spcPct val="0"/>
            </a:spcBef>
            <a:spcAft>
              <a:spcPct val="35000"/>
            </a:spcAft>
            <a:buNone/>
          </a:pPr>
          <a:endParaRPr lang="en-US" sz="19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a:solidFill>
                <a:schemeClr val="bg1"/>
              </a:solidFill>
            </a:rPr>
            <a:t>Focus on specific </a:t>
          </a:r>
          <a:r>
            <a:rPr lang="en-US" sz="15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target audiences</a:t>
          </a:r>
          <a:endParaRPr lang="en-US" sz="1500" kern="1200" dirty="0">
            <a:solidFill>
              <a:schemeClr val="bg1"/>
            </a:solidFill>
          </a:endParaRPr>
        </a:p>
      </dsp:txBody>
      <dsp:txXfrm>
        <a:off x="2048" y="66459"/>
        <a:ext cx="2193947" cy="1316368"/>
      </dsp:txXfrm>
    </dsp:sp>
    <dsp:sp modelId="{5677E2AF-2721-445D-90BA-C15ED8B1B9F1}">
      <dsp:nvSpPr>
        <dsp:cNvPr id="0" name=""/>
        <dsp:cNvSpPr/>
      </dsp:nvSpPr>
      <dsp:spPr>
        <a:xfrm>
          <a:off x="4892751" y="678923"/>
          <a:ext cx="474007" cy="91440"/>
        </a:xfrm>
        <a:custGeom>
          <a:avLst/>
          <a:gdLst/>
          <a:ahLst/>
          <a:cxnLst/>
          <a:rect l="0" t="0" r="0" b="0"/>
          <a:pathLst>
            <a:path>
              <a:moveTo>
                <a:pt x="0" y="45720"/>
              </a:moveTo>
              <a:lnTo>
                <a:pt x="474007" y="45720"/>
              </a:lnTo>
            </a:path>
          </a:pathLst>
        </a:custGeom>
        <a:noFill/>
        <a:ln w="9525" cap="rnd" cmpd="sng" algn="ctr">
          <a:solidFill>
            <a:schemeClr val="accent2">
              <a:hueOff val="90633"/>
              <a:satOff val="-9599"/>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17140" y="722120"/>
        <a:ext cx="25230" cy="5046"/>
      </dsp:txXfrm>
    </dsp:sp>
    <dsp:sp modelId="{A4A789D7-E931-4016-8370-B432EF66DD11}">
      <dsp:nvSpPr>
        <dsp:cNvPr id="0" name=""/>
        <dsp:cNvSpPr/>
      </dsp:nvSpPr>
      <dsp:spPr>
        <a:xfrm>
          <a:off x="2700603" y="66459"/>
          <a:ext cx="2193947" cy="1316368"/>
        </a:xfrm>
        <a:prstGeom prst="rect">
          <a:avLst/>
        </a:prstGeom>
        <a:gradFill rotWithShape="0">
          <a:gsLst>
            <a:gs pos="0">
              <a:schemeClr val="accent2">
                <a:hueOff val="75528"/>
                <a:satOff val="-7999"/>
                <a:lumOff val="-196"/>
                <a:alphaOff val="0"/>
                <a:tint val="96000"/>
                <a:lumMod val="104000"/>
              </a:schemeClr>
            </a:gs>
            <a:gs pos="100000">
              <a:schemeClr val="accent2">
                <a:hueOff val="75528"/>
                <a:satOff val="-7999"/>
                <a:lumOff val="-19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505" tIns="112846" rIns="107505" bIns="112846"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114300" lvl="1" indent="-114300" algn="l" defTabSz="666750">
            <a:lnSpc>
              <a:spcPct val="90000"/>
            </a:lnSpc>
            <a:spcBef>
              <a:spcPct val="0"/>
            </a:spcBef>
            <a:spcAft>
              <a:spcPct val="15000"/>
            </a:spcAft>
            <a:buChar char="•"/>
          </a:pPr>
          <a:r>
            <a:rPr lang="en-US" sz="1500" kern="1200" dirty="0"/>
            <a:t>Use search engine optimization</a:t>
          </a:r>
        </a:p>
      </dsp:txBody>
      <dsp:txXfrm>
        <a:off x="2700603" y="66459"/>
        <a:ext cx="2193947" cy="1316368"/>
      </dsp:txXfrm>
    </dsp:sp>
    <dsp:sp modelId="{1E73D689-3839-4BE8-B8FD-3E494B81385A}">
      <dsp:nvSpPr>
        <dsp:cNvPr id="0" name=""/>
        <dsp:cNvSpPr/>
      </dsp:nvSpPr>
      <dsp:spPr>
        <a:xfrm>
          <a:off x="7591307" y="678923"/>
          <a:ext cx="474007" cy="91440"/>
        </a:xfrm>
        <a:custGeom>
          <a:avLst/>
          <a:gdLst/>
          <a:ahLst/>
          <a:cxnLst/>
          <a:rect l="0" t="0" r="0" b="0"/>
          <a:pathLst>
            <a:path>
              <a:moveTo>
                <a:pt x="0" y="45720"/>
              </a:moveTo>
              <a:lnTo>
                <a:pt x="474007" y="45720"/>
              </a:lnTo>
            </a:path>
          </a:pathLst>
        </a:custGeom>
        <a:noFill/>
        <a:ln w="9525" cap="rnd" cmpd="sng" algn="ctr">
          <a:solidFill>
            <a:schemeClr val="accent2">
              <a:hueOff val="181266"/>
              <a:satOff val="-19197"/>
              <a:lumOff val="-47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15695" y="722120"/>
        <a:ext cx="25230" cy="5046"/>
      </dsp:txXfrm>
    </dsp:sp>
    <dsp:sp modelId="{E991374B-2235-45F8-82BC-7D8390AFE4D3}">
      <dsp:nvSpPr>
        <dsp:cNvPr id="0" name=""/>
        <dsp:cNvSpPr/>
      </dsp:nvSpPr>
      <dsp:spPr>
        <a:xfrm>
          <a:off x="5399159" y="66459"/>
          <a:ext cx="2193947" cy="1316368"/>
        </a:xfrm>
        <a:prstGeom prst="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505" tIns="112846" rIns="107505" bIns="112846"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114300" lvl="1" indent="-114300" algn="l" defTabSz="666750">
            <a:lnSpc>
              <a:spcPct val="90000"/>
            </a:lnSpc>
            <a:spcBef>
              <a:spcPct val="0"/>
            </a:spcBef>
            <a:spcAft>
              <a:spcPct val="15000"/>
            </a:spcAft>
            <a:buChar char="•"/>
          </a:pPr>
          <a:r>
            <a:rPr lang="en-US" sz="1500" kern="1200" dirty="0"/>
            <a:t>Prioritize </a:t>
          </a:r>
          <a:r>
            <a:rPr lang="en-US" sz="15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customer engagement</a:t>
          </a:r>
          <a:endParaRPr lang="en-US" sz="1500" kern="1200" dirty="0">
            <a:solidFill>
              <a:schemeClr val="bg1"/>
            </a:solidFill>
          </a:endParaRPr>
        </a:p>
      </dsp:txBody>
      <dsp:txXfrm>
        <a:off x="5399159" y="66459"/>
        <a:ext cx="2193947" cy="1316368"/>
      </dsp:txXfrm>
    </dsp:sp>
    <dsp:sp modelId="{17553BEA-3687-4CF4-A6DE-35C590D72C31}">
      <dsp:nvSpPr>
        <dsp:cNvPr id="0" name=""/>
        <dsp:cNvSpPr/>
      </dsp:nvSpPr>
      <dsp:spPr>
        <a:xfrm>
          <a:off x="1099022" y="1381028"/>
          <a:ext cx="8095666" cy="474007"/>
        </a:xfrm>
        <a:custGeom>
          <a:avLst/>
          <a:gdLst/>
          <a:ahLst/>
          <a:cxnLst/>
          <a:rect l="0" t="0" r="0" b="0"/>
          <a:pathLst>
            <a:path>
              <a:moveTo>
                <a:pt x="8095666" y="0"/>
              </a:moveTo>
              <a:lnTo>
                <a:pt x="8095666" y="254103"/>
              </a:lnTo>
              <a:lnTo>
                <a:pt x="0" y="254103"/>
              </a:lnTo>
              <a:lnTo>
                <a:pt x="0" y="474007"/>
              </a:lnTo>
            </a:path>
          </a:pathLst>
        </a:custGeom>
        <a:noFill/>
        <a:ln w="9525" cap="rnd" cmpd="sng" algn="ctr">
          <a:solidFill>
            <a:schemeClr val="accent2">
              <a:hueOff val="271899"/>
              <a:satOff val="-28796"/>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4071" y="1615508"/>
        <a:ext cx="405568" cy="5046"/>
      </dsp:txXfrm>
    </dsp:sp>
    <dsp:sp modelId="{8C0FB675-111D-4D58-AB8E-A306AE1ECEFC}">
      <dsp:nvSpPr>
        <dsp:cNvPr id="0" name=""/>
        <dsp:cNvSpPr/>
      </dsp:nvSpPr>
      <dsp:spPr>
        <a:xfrm>
          <a:off x="8097715" y="66459"/>
          <a:ext cx="2193947" cy="1316368"/>
        </a:xfrm>
        <a:prstGeom prst="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505" tIns="112846" rIns="107505" bIns="112846"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114300" lvl="1" indent="-114300" algn="l" defTabSz="666750">
            <a:lnSpc>
              <a:spcPct val="90000"/>
            </a:lnSpc>
            <a:spcBef>
              <a:spcPct val="0"/>
            </a:spcBef>
            <a:spcAft>
              <a:spcPct val="15000"/>
            </a:spcAft>
            <a:buChar char="•"/>
          </a:pPr>
          <a:r>
            <a:rPr lang="en-US" sz="1500" kern="1200" dirty="0"/>
            <a:t>Review and revise </a:t>
          </a:r>
          <a:r>
            <a:rPr lang="en-US" sz="15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marketing plans </a:t>
          </a:r>
          <a:endParaRPr lang="en-US" sz="1500" kern="1200" dirty="0">
            <a:solidFill>
              <a:schemeClr val="bg1"/>
            </a:solidFill>
          </a:endParaRPr>
        </a:p>
      </dsp:txBody>
      <dsp:txXfrm>
        <a:off x="8097715" y="66459"/>
        <a:ext cx="2193947" cy="1316368"/>
      </dsp:txXfrm>
    </dsp:sp>
    <dsp:sp modelId="{7AA6E649-38D2-433A-8153-DDBEEE749698}">
      <dsp:nvSpPr>
        <dsp:cNvPr id="0" name=""/>
        <dsp:cNvSpPr/>
      </dsp:nvSpPr>
      <dsp:spPr>
        <a:xfrm>
          <a:off x="2194195" y="2499900"/>
          <a:ext cx="474007" cy="91440"/>
        </a:xfrm>
        <a:custGeom>
          <a:avLst/>
          <a:gdLst/>
          <a:ahLst/>
          <a:cxnLst/>
          <a:rect l="0" t="0" r="0" b="0"/>
          <a:pathLst>
            <a:path>
              <a:moveTo>
                <a:pt x="0" y="45720"/>
              </a:moveTo>
              <a:lnTo>
                <a:pt x="474007" y="45720"/>
              </a:lnTo>
            </a:path>
          </a:pathLst>
        </a:custGeom>
        <a:noFill/>
        <a:ln w="9525" cap="rnd" cmpd="sng" algn="ctr">
          <a:solidFill>
            <a:schemeClr val="accent2">
              <a:hueOff val="362532"/>
              <a:satOff val="-38394"/>
              <a:lumOff val="-9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8584" y="2543097"/>
        <a:ext cx="25230" cy="5046"/>
      </dsp:txXfrm>
    </dsp:sp>
    <dsp:sp modelId="{62B5654C-F4FE-4DFD-9F1D-733240489503}">
      <dsp:nvSpPr>
        <dsp:cNvPr id="0" name=""/>
        <dsp:cNvSpPr/>
      </dsp:nvSpPr>
      <dsp:spPr>
        <a:xfrm>
          <a:off x="2048" y="1887435"/>
          <a:ext cx="2193947" cy="1316368"/>
        </a:xfrm>
        <a:prstGeom prst="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505" tIns="112846" rIns="107505" bIns="112846"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114300" lvl="1" indent="-114300" algn="l" defTabSz="666750">
            <a:lnSpc>
              <a:spcPct val="90000"/>
            </a:lnSpc>
            <a:spcBef>
              <a:spcPct val="0"/>
            </a:spcBef>
            <a:spcAft>
              <a:spcPct val="15000"/>
            </a:spcAft>
            <a:buChar char="•"/>
          </a:pPr>
          <a:r>
            <a:rPr lang="en-US" sz="1500" kern="1200" dirty="0"/>
            <a:t>Target your customer base on a </a:t>
          </a:r>
          <a:r>
            <a:rPr lang="en-US" sz="15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broader scale</a:t>
          </a:r>
          <a:endParaRPr lang="en-US" sz="1500" kern="1200" dirty="0">
            <a:solidFill>
              <a:schemeClr val="bg1"/>
            </a:solidFill>
          </a:endParaRPr>
        </a:p>
      </dsp:txBody>
      <dsp:txXfrm>
        <a:off x="2048" y="1887435"/>
        <a:ext cx="2193947" cy="1316368"/>
      </dsp:txXfrm>
    </dsp:sp>
    <dsp:sp modelId="{EC3120F7-356E-40B7-B1B6-808714A17590}">
      <dsp:nvSpPr>
        <dsp:cNvPr id="0" name=""/>
        <dsp:cNvSpPr/>
      </dsp:nvSpPr>
      <dsp:spPr>
        <a:xfrm>
          <a:off x="4892751" y="2499900"/>
          <a:ext cx="474007" cy="91440"/>
        </a:xfrm>
        <a:custGeom>
          <a:avLst/>
          <a:gdLst/>
          <a:ahLst/>
          <a:cxnLst/>
          <a:rect l="0" t="0" r="0" b="0"/>
          <a:pathLst>
            <a:path>
              <a:moveTo>
                <a:pt x="0" y="45720"/>
              </a:moveTo>
              <a:lnTo>
                <a:pt x="474007" y="45720"/>
              </a:lnTo>
            </a:path>
          </a:pathLst>
        </a:custGeom>
        <a:noFill/>
        <a:ln w="9525" cap="rnd" cmpd="sng" algn="ctr">
          <a:solidFill>
            <a:schemeClr val="accent2">
              <a:hueOff val="453165"/>
              <a:satOff val="-47993"/>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17140" y="2543097"/>
        <a:ext cx="25230" cy="5046"/>
      </dsp:txXfrm>
    </dsp:sp>
    <dsp:sp modelId="{6CDAAD05-CCBC-4207-964B-07CFF8055863}">
      <dsp:nvSpPr>
        <dsp:cNvPr id="0" name=""/>
        <dsp:cNvSpPr/>
      </dsp:nvSpPr>
      <dsp:spPr>
        <a:xfrm>
          <a:off x="2700603" y="1887435"/>
          <a:ext cx="2193947" cy="1316368"/>
        </a:xfrm>
        <a:prstGeom prst="rect">
          <a:avLst/>
        </a:prstGeom>
        <a:gradFill rotWithShape="0">
          <a:gsLst>
            <a:gs pos="0">
              <a:schemeClr val="accent2">
                <a:hueOff val="377637"/>
                <a:satOff val="-39994"/>
                <a:lumOff val="-980"/>
                <a:alphaOff val="0"/>
                <a:tint val="96000"/>
                <a:lumMod val="104000"/>
              </a:schemeClr>
            </a:gs>
            <a:gs pos="100000">
              <a:schemeClr val="accent2">
                <a:hueOff val="377637"/>
                <a:satOff val="-39994"/>
                <a:lumOff val="-98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505" tIns="112846" rIns="107505" bIns="112846"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114300" lvl="1" indent="-114300" algn="l" defTabSz="666750">
            <a:lnSpc>
              <a:spcPct val="90000"/>
            </a:lnSpc>
            <a:spcBef>
              <a:spcPct val="0"/>
            </a:spcBef>
            <a:spcAft>
              <a:spcPct val="15000"/>
            </a:spcAft>
            <a:buChar char="•"/>
          </a:pPr>
          <a:r>
            <a:rPr lang="en-US" sz="15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Create outstanding content</a:t>
          </a:r>
          <a:endParaRPr lang="en-US" sz="1500" kern="1200" dirty="0">
            <a:solidFill>
              <a:schemeClr val="bg1"/>
            </a:solidFill>
          </a:endParaRPr>
        </a:p>
      </dsp:txBody>
      <dsp:txXfrm>
        <a:off x="2700603" y="1887435"/>
        <a:ext cx="2193947" cy="1316368"/>
      </dsp:txXfrm>
    </dsp:sp>
    <dsp:sp modelId="{F693D9B9-6702-41D1-BF3B-3F1DFEA2F234}">
      <dsp:nvSpPr>
        <dsp:cNvPr id="0" name=""/>
        <dsp:cNvSpPr/>
      </dsp:nvSpPr>
      <dsp:spPr>
        <a:xfrm>
          <a:off x="5399159" y="1887435"/>
          <a:ext cx="2193947" cy="1316368"/>
        </a:xfrm>
        <a:prstGeom prst="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505" tIns="112846" rIns="107505" bIns="112846"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114300" lvl="1" indent="-114300" algn="l" defTabSz="666750">
            <a:lnSpc>
              <a:spcPct val="90000"/>
            </a:lnSpc>
            <a:spcBef>
              <a:spcPct val="0"/>
            </a:spcBef>
            <a:spcAft>
              <a:spcPct val="15000"/>
            </a:spcAft>
            <a:buChar char="•"/>
          </a:pPr>
          <a:r>
            <a:rPr lang="en-US" sz="1500" kern="1200" dirty="0"/>
            <a:t>Utilize other brands to partner for customers </a:t>
          </a:r>
          <a:r>
            <a:rPr lang="en-US" sz="15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(RQR)</a:t>
          </a:r>
          <a:endParaRPr lang="en-US" sz="1500" kern="1200" dirty="0">
            <a:solidFill>
              <a:schemeClr val="bg1"/>
            </a:solidFill>
          </a:endParaRPr>
        </a:p>
      </dsp:txBody>
      <dsp:txXfrm>
        <a:off x="5399159" y="1887435"/>
        <a:ext cx="2193947" cy="1316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5127F-F159-43D0-AD8C-228C96879511}">
      <dsp:nvSpPr>
        <dsp:cNvPr id="0" name=""/>
        <dsp:cNvSpPr/>
      </dsp:nvSpPr>
      <dsp:spPr>
        <a:xfrm>
          <a:off x="1938082" y="351247"/>
          <a:ext cx="1342700" cy="13980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376EB-786D-42B7-96FA-CE3CFD999E03}">
      <dsp:nvSpPr>
        <dsp:cNvPr id="0" name=""/>
        <dsp:cNvSpPr/>
      </dsp:nvSpPr>
      <dsp:spPr>
        <a:xfrm>
          <a:off x="1979432" y="228513"/>
          <a:ext cx="1260000" cy="12427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A31210-7F7C-4495-B76A-045A86EE8092}">
      <dsp:nvSpPr>
        <dsp:cNvPr id="0" name=""/>
        <dsp:cNvSpPr/>
      </dsp:nvSpPr>
      <dsp:spPr>
        <a:xfrm>
          <a:off x="440324" y="2149498"/>
          <a:ext cx="4338216" cy="215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Customers always have an opinion.  Demonstrate that you take this opinion seriously.  What greater way to build your customer base then by making this personal and gaining brand respect through word of mouth.</a:t>
          </a:r>
        </a:p>
      </dsp:txBody>
      <dsp:txXfrm>
        <a:off x="440324" y="2149498"/>
        <a:ext cx="4338216" cy="2154507"/>
      </dsp:txXfrm>
    </dsp:sp>
    <dsp:sp modelId="{0692FD12-BB04-4959-9EEB-5C93CC09AF2F}">
      <dsp:nvSpPr>
        <dsp:cNvPr id="0" name=""/>
        <dsp:cNvSpPr/>
      </dsp:nvSpPr>
      <dsp:spPr>
        <a:xfrm>
          <a:off x="6890851" y="762809"/>
          <a:ext cx="899509" cy="87780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AD3E70-4C5E-430E-BDE6-1CEFFFFA0358}">
      <dsp:nvSpPr>
        <dsp:cNvPr id="0" name=""/>
        <dsp:cNvSpPr/>
      </dsp:nvSpPr>
      <dsp:spPr>
        <a:xfrm>
          <a:off x="6478665" y="408394"/>
          <a:ext cx="1723881" cy="15866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693F2E-DD9C-433A-849E-091649C7418E}">
      <dsp:nvSpPr>
        <dsp:cNvPr id="0" name=""/>
        <dsp:cNvSpPr/>
      </dsp:nvSpPr>
      <dsp:spPr>
        <a:xfrm>
          <a:off x="5408540" y="2176556"/>
          <a:ext cx="3864131" cy="2070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Remain active with your social media accounts.  Review your profile, read responses from followers, use analytics to measure responses and let your followers and customers know that they have been heard. </a:t>
          </a:r>
        </a:p>
      </dsp:txBody>
      <dsp:txXfrm>
        <a:off x="5408540" y="2176556"/>
        <a:ext cx="3864131" cy="20703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F9781-6039-43AE-98C0-DF99671FA128}">
      <dsp:nvSpPr>
        <dsp:cNvPr id="0" name=""/>
        <dsp:cNvSpPr/>
      </dsp:nvSpPr>
      <dsp:spPr>
        <a:xfrm>
          <a:off x="0" y="855526"/>
          <a:ext cx="6832212" cy="1579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4CC9E-876C-4F25-BDAB-2688F52FAAD5}">
      <dsp:nvSpPr>
        <dsp:cNvPr id="0" name=""/>
        <dsp:cNvSpPr/>
      </dsp:nvSpPr>
      <dsp:spPr>
        <a:xfrm>
          <a:off x="477778" y="1210899"/>
          <a:ext cx="868688" cy="868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8AC62A-1F8D-4597-8969-A73E5E70B1D6}">
      <dsp:nvSpPr>
        <dsp:cNvPr id="0" name=""/>
        <dsp:cNvSpPr/>
      </dsp:nvSpPr>
      <dsp:spPr>
        <a:xfrm>
          <a:off x="1824245" y="855526"/>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933450">
            <a:lnSpc>
              <a:spcPct val="100000"/>
            </a:lnSpc>
            <a:spcBef>
              <a:spcPct val="0"/>
            </a:spcBef>
            <a:spcAft>
              <a:spcPct val="35000"/>
            </a:spcAft>
            <a:buNone/>
          </a:pPr>
          <a:r>
            <a:rPr lang="en-US" sz="2100" kern="1200" dirty="0"/>
            <a:t>Do you use any form of social media?</a:t>
          </a:r>
        </a:p>
      </dsp:txBody>
      <dsp:txXfrm>
        <a:off x="1824245" y="855526"/>
        <a:ext cx="5007966" cy="1579433"/>
      </dsp:txXfrm>
    </dsp:sp>
    <dsp:sp modelId="{A9372725-8931-4B87-B77E-BD564B41639C}">
      <dsp:nvSpPr>
        <dsp:cNvPr id="0" name=""/>
        <dsp:cNvSpPr/>
      </dsp:nvSpPr>
      <dsp:spPr>
        <a:xfrm>
          <a:off x="0" y="2829818"/>
          <a:ext cx="6832212" cy="1579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23141-3A6F-4FA9-B0FB-6D671221CA58}">
      <dsp:nvSpPr>
        <dsp:cNvPr id="0" name=""/>
        <dsp:cNvSpPr/>
      </dsp:nvSpPr>
      <dsp:spPr>
        <a:xfrm>
          <a:off x="477778" y="3185191"/>
          <a:ext cx="868688" cy="868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3EABEB-7CA9-4031-A2CE-693EA81EF6E5}">
      <dsp:nvSpPr>
        <dsp:cNvPr id="0" name=""/>
        <dsp:cNvSpPr/>
      </dsp:nvSpPr>
      <dsp:spPr>
        <a:xfrm>
          <a:off x="1824245" y="2829818"/>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933450">
            <a:lnSpc>
              <a:spcPct val="100000"/>
            </a:lnSpc>
            <a:spcBef>
              <a:spcPct val="0"/>
            </a:spcBef>
            <a:spcAft>
              <a:spcPct val="35000"/>
            </a:spcAft>
            <a:buNone/>
          </a:pPr>
          <a:r>
            <a:rPr lang="en-US" sz="2100" kern="1200" dirty="0"/>
            <a:t>If so, do you post or repost customer comments, experiences </a:t>
          </a:r>
          <a:r>
            <a:rPr lang="en-US" sz="2100" kern="1200" dirty="0" err="1"/>
            <a:t>etc</a:t>
          </a:r>
          <a:r>
            <a:rPr lang="en-US" sz="2100" kern="1200" dirty="0"/>
            <a:t>?  This is a great way to humanize your site.</a:t>
          </a:r>
        </a:p>
      </dsp:txBody>
      <dsp:txXfrm>
        <a:off x="1824245" y="2829818"/>
        <a:ext cx="5007966" cy="1579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7950F-6F67-4485-8FD1-E5F47E120768}">
      <dsp:nvSpPr>
        <dsp:cNvPr id="0" name=""/>
        <dsp:cNvSpPr/>
      </dsp:nvSpPr>
      <dsp:spPr>
        <a:xfrm>
          <a:off x="0" y="855526"/>
          <a:ext cx="6832212" cy="15794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F9991-4644-4248-9036-53361982E620}">
      <dsp:nvSpPr>
        <dsp:cNvPr id="0" name=""/>
        <dsp:cNvSpPr/>
      </dsp:nvSpPr>
      <dsp:spPr>
        <a:xfrm>
          <a:off x="477778" y="1210899"/>
          <a:ext cx="868688" cy="868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6F3B85-2FA8-4BB4-9051-79216CF77460}">
      <dsp:nvSpPr>
        <dsp:cNvPr id="0" name=""/>
        <dsp:cNvSpPr/>
      </dsp:nvSpPr>
      <dsp:spPr>
        <a:xfrm>
          <a:off x="1824245" y="855526"/>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1111250">
            <a:lnSpc>
              <a:spcPct val="90000"/>
            </a:lnSpc>
            <a:spcBef>
              <a:spcPct val="0"/>
            </a:spcBef>
            <a:spcAft>
              <a:spcPct val="35000"/>
            </a:spcAft>
            <a:buNone/>
          </a:pPr>
          <a:r>
            <a:rPr lang="en-US" sz="2500" kern="1200"/>
            <a:t>The process by which we fulfill the priorities is three fold and each is very important. </a:t>
          </a:r>
        </a:p>
      </dsp:txBody>
      <dsp:txXfrm>
        <a:off x="1824245" y="855526"/>
        <a:ext cx="5007966" cy="1579433"/>
      </dsp:txXfrm>
    </dsp:sp>
    <dsp:sp modelId="{281B4155-ABD2-4679-B34A-3E41BD0DAB52}">
      <dsp:nvSpPr>
        <dsp:cNvPr id="0" name=""/>
        <dsp:cNvSpPr/>
      </dsp:nvSpPr>
      <dsp:spPr>
        <a:xfrm>
          <a:off x="0" y="2829818"/>
          <a:ext cx="6832212" cy="15794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4B15B-0AA4-4AE2-AB43-3DF387D7BE80}">
      <dsp:nvSpPr>
        <dsp:cNvPr id="0" name=""/>
        <dsp:cNvSpPr/>
      </dsp:nvSpPr>
      <dsp:spPr>
        <a:xfrm>
          <a:off x="477778" y="3185191"/>
          <a:ext cx="868688" cy="868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21E79A-A151-4DA9-875A-41A781F72E37}">
      <dsp:nvSpPr>
        <dsp:cNvPr id="0" name=""/>
        <dsp:cNvSpPr/>
      </dsp:nvSpPr>
      <dsp:spPr>
        <a:xfrm>
          <a:off x="1824245" y="2829818"/>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1111250">
            <a:lnSpc>
              <a:spcPct val="90000"/>
            </a:lnSpc>
            <a:spcBef>
              <a:spcPct val="0"/>
            </a:spcBef>
            <a:spcAft>
              <a:spcPct val="35000"/>
            </a:spcAft>
            <a:buNone/>
          </a:pPr>
          <a:r>
            <a:rPr lang="en-US" sz="2500" kern="1200"/>
            <a:t>First and foremost, do you have a website presence?</a:t>
          </a:r>
        </a:p>
      </dsp:txBody>
      <dsp:txXfrm>
        <a:off x="1824245" y="2829818"/>
        <a:ext cx="5007966" cy="1579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F3852-7CB5-4968-A827-9DE6D46AB15D}">
      <dsp:nvSpPr>
        <dsp:cNvPr id="0" name=""/>
        <dsp:cNvSpPr/>
      </dsp:nvSpPr>
      <dsp:spPr>
        <a:xfrm>
          <a:off x="-132934" y="311780"/>
          <a:ext cx="6928532" cy="20263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46B33-C679-47A9-8808-7433B53F6DA1}">
      <dsp:nvSpPr>
        <dsp:cNvPr id="0" name=""/>
        <dsp:cNvSpPr/>
      </dsp:nvSpPr>
      <dsp:spPr>
        <a:xfrm>
          <a:off x="480037" y="767710"/>
          <a:ext cx="1116600" cy="11144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BC1004-1C69-47BC-8B4F-248ABB15D9AE}">
      <dsp:nvSpPr>
        <dsp:cNvPr id="0" name=""/>
        <dsp:cNvSpPr/>
      </dsp:nvSpPr>
      <dsp:spPr>
        <a:xfrm>
          <a:off x="1935748" y="311780"/>
          <a:ext cx="5079247" cy="202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51" tIns="214651" rIns="214651" bIns="214651" numCol="1" spcCol="1270" anchor="ctr" anchorCtr="0">
          <a:noAutofit/>
        </a:bodyPr>
        <a:lstStyle/>
        <a:p>
          <a:pPr marL="0" lvl="0" indent="0" algn="l" defTabSz="800100">
            <a:lnSpc>
              <a:spcPct val="100000"/>
            </a:lnSpc>
            <a:spcBef>
              <a:spcPct val="0"/>
            </a:spcBef>
            <a:spcAft>
              <a:spcPct val="35000"/>
            </a:spcAft>
            <a:buNone/>
          </a:pPr>
          <a:r>
            <a:rPr lang="en-US" sz="1800" kern="1200" dirty="0"/>
            <a:t>Open up another internet tab and t</a:t>
          </a:r>
          <a:r>
            <a:rPr lang="en-US" sz="1800" b="0" i="0" kern="1200" dirty="0"/>
            <a:t>ake a few minutes to do a search for your business name.</a:t>
          </a:r>
          <a:r>
            <a:rPr lang="en-US" sz="1800" kern="1200" dirty="0"/>
            <a:t> </a:t>
          </a:r>
        </a:p>
      </dsp:txBody>
      <dsp:txXfrm>
        <a:off x="1935748" y="311780"/>
        <a:ext cx="5079247" cy="2028200"/>
      </dsp:txXfrm>
    </dsp:sp>
    <dsp:sp modelId="{1CC86200-0835-42B6-A6B3-525A655566EB}">
      <dsp:nvSpPr>
        <dsp:cNvPr id="0" name=""/>
        <dsp:cNvSpPr/>
      </dsp:nvSpPr>
      <dsp:spPr>
        <a:xfrm>
          <a:off x="-132934" y="3052690"/>
          <a:ext cx="6928532" cy="20263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49637-425E-48B7-ACC1-04FD42C1FF9B}">
      <dsp:nvSpPr>
        <dsp:cNvPr id="0" name=""/>
        <dsp:cNvSpPr/>
      </dsp:nvSpPr>
      <dsp:spPr>
        <a:xfrm>
          <a:off x="480037" y="3508620"/>
          <a:ext cx="1116600" cy="11144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CED853-1463-4BE0-A3A0-E95DC33F086F}">
      <dsp:nvSpPr>
        <dsp:cNvPr id="0" name=""/>
        <dsp:cNvSpPr/>
      </dsp:nvSpPr>
      <dsp:spPr>
        <a:xfrm>
          <a:off x="1889277" y="2764392"/>
          <a:ext cx="5172188" cy="260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51" tIns="214651" rIns="214651" bIns="214651" numCol="1" spcCol="1270" anchor="ctr" anchorCtr="0">
          <a:noAutofit/>
        </a:bodyPr>
        <a:lstStyle/>
        <a:p>
          <a:pPr marL="0" lvl="0" indent="0" algn="l" defTabSz="800100">
            <a:lnSpc>
              <a:spcPct val="100000"/>
            </a:lnSpc>
            <a:spcBef>
              <a:spcPct val="0"/>
            </a:spcBef>
            <a:spcAft>
              <a:spcPct val="35000"/>
            </a:spcAft>
            <a:buNone/>
          </a:pPr>
          <a:r>
            <a:rPr lang="en-US" sz="1800" b="0" i="0" kern="1200" dirty="0"/>
            <a:t>Where is it listed?</a:t>
          </a:r>
        </a:p>
        <a:p>
          <a:pPr marL="0" lvl="0" indent="0" algn="l" defTabSz="800100">
            <a:lnSpc>
              <a:spcPct val="100000"/>
            </a:lnSpc>
            <a:spcBef>
              <a:spcPct val="0"/>
            </a:spcBef>
            <a:spcAft>
              <a:spcPct val="35000"/>
            </a:spcAft>
            <a:buNone/>
          </a:pPr>
          <a:r>
            <a:rPr lang="en-US" sz="1800" b="0" i="0" kern="1200" dirty="0"/>
            <a:t>Compile a list.  </a:t>
          </a:r>
        </a:p>
        <a:p>
          <a:pPr marL="0" lvl="0" indent="0" algn="l" defTabSz="800100">
            <a:lnSpc>
              <a:spcPct val="100000"/>
            </a:lnSpc>
            <a:spcBef>
              <a:spcPct val="0"/>
            </a:spcBef>
            <a:spcAft>
              <a:spcPct val="35000"/>
            </a:spcAft>
            <a:buNone/>
          </a:pPr>
          <a:r>
            <a:rPr lang="en-US" sz="1800" b="0" i="0" kern="1200" dirty="0"/>
            <a:t>It will help you understand the overall coverage your site is garnishing and assess any changes you feel will impact visibility.</a:t>
          </a:r>
          <a:endParaRPr lang="en-US" sz="1800" kern="1200" dirty="0"/>
        </a:p>
      </dsp:txBody>
      <dsp:txXfrm>
        <a:off x="1889277" y="2764392"/>
        <a:ext cx="5172188" cy="26047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D055-971B-443A-83DD-4ED8ED85E0F7}">
      <dsp:nvSpPr>
        <dsp:cNvPr id="0" name=""/>
        <dsp:cNvSpPr/>
      </dsp:nvSpPr>
      <dsp:spPr>
        <a:xfrm>
          <a:off x="469679" y="982"/>
          <a:ext cx="3997039" cy="253812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30BE1568-3805-4D2B-A599-28D27DBE9D73}">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You have already mastered the first step by identifying your target audience.  Great job.</a:t>
          </a:r>
        </a:p>
      </dsp:txBody>
      <dsp:txXfrm>
        <a:off x="988134" y="497231"/>
        <a:ext cx="3848361" cy="2389442"/>
      </dsp:txXfrm>
    </dsp:sp>
    <dsp:sp modelId="{06E677FA-70AC-47D9-8CBB-4FAB8AA816E7}">
      <dsp:nvSpPr>
        <dsp:cNvPr id="0" name=""/>
        <dsp:cNvSpPr/>
      </dsp:nvSpPr>
      <dsp:spPr>
        <a:xfrm>
          <a:off x="5354950" y="982"/>
          <a:ext cx="3997039" cy="253812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8D6D20EF-A9EB-4DAA-9EE2-82666F292824}">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Now let’s look at your business and why you began this business.</a:t>
          </a:r>
        </a:p>
      </dsp:txBody>
      <dsp:txXfrm>
        <a:off x="5873405" y="497231"/>
        <a:ext cx="3848361" cy="23894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4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idx="1"/>
          </p:nvPr>
        </p:nvSpPr>
        <p:spPr>
          <a:xfrm>
            <a:off x="4023092" y="0"/>
            <a:ext cx="3077739" cy="470464"/>
          </a:xfrm>
          <a:prstGeom prst="rect">
            <a:avLst/>
          </a:prstGeom>
        </p:spPr>
        <p:txBody>
          <a:bodyPr vert="horz" lIns="93241" tIns="46621" rIns="93241" bIns="46621" rtlCol="0"/>
          <a:lstStyle>
            <a:lvl1pPr algn="r">
              <a:defRPr sz="1200"/>
            </a:lvl1pPr>
          </a:lstStyle>
          <a:p>
            <a:fld id="{32A65C01-4947-4DEA-B516-4CA2922E30F2}" type="datetimeFigureOut">
              <a:rPr lang="en-US" smtClean="0"/>
              <a:t>6/15/2019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241" tIns="46621" rIns="93241" bIns="46621" rtlCol="0" anchor="ctr"/>
          <a:lstStyle/>
          <a:p>
            <a:endParaRPr lang="en-US"/>
          </a:p>
        </p:txBody>
      </p:sp>
      <p:sp>
        <p:nvSpPr>
          <p:cNvPr id="5" name="Notes Placeholder 4"/>
          <p:cNvSpPr>
            <a:spLocks noGrp="1"/>
          </p:cNvSpPr>
          <p:nvPr>
            <p:ph type="body" sz="quarter" idx="3"/>
          </p:nvPr>
        </p:nvSpPr>
        <p:spPr>
          <a:xfrm>
            <a:off x="710248" y="4517414"/>
            <a:ext cx="5681980" cy="3698102"/>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012"/>
            <a:ext cx="3077739" cy="470464"/>
          </a:xfrm>
          <a:prstGeom prst="rect">
            <a:avLst/>
          </a:prstGeom>
        </p:spPr>
        <p:txBody>
          <a:bodyPr vert="horz" lIns="93241" tIns="46621" rIns="93241" bIns="4662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8012"/>
            <a:ext cx="3077739" cy="470464"/>
          </a:xfrm>
          <a:prstGeom prst="rect">
            <a:avLst/>
          </a:prstGeom>
        </p:spPr>
        <p:txBody>
          <a:bodyPr vert="horz" lIns="93241" tIns="46621" rIns="93241" bIns="46621" rtlCol="0" anchor="b"/>
          <a:lstStyle>
            <a:lvl1pPr algn="r">
              <a:defRPr sz="1200"/>
            </a:lvl1pPr>
          </a:lstStyle>
          <a:p>
            <a:fld id="{31FC1D3F-ED6E-4107-8113-253CBA5F0D57}" type="slidenum">
              <a:rPr lang="en-US" smtClean="0"/>
              <a:t>‹#›</a:t>
            </a:fld>
            <a:endParaRPr lang="en-US"/>
          </a:p>
        </p:txBody>
      </p:sp>
    </p:spTree>
    <p:extLst>
      <p:ext uri="{BB962C8B-B14F-4D97-AF65-F5344CB8AC3E}">
        <p14:creationId xmlns:p14="http://schemas.microsoft.com/office/powerpoint/2010/main" val="195147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chose this template as it is a clean template with a calming color scheme</a:t>
            </a:r>
          </a:p>
        </p:txBody>
      </p:sp>
      <p:sp>
        <p:nvSpPr>
          <p:cNvPr id="4" name="Slide Number Placeholder 3"/>
          <p:cNvSpPr>
            <a:spLocks noGrp="1"/>
          </p:cNvSpPr>
          <p:nvPr>
            <p:ph type="sldNum" sz="quarter" idx="5"/>
          </p:nvPr>
        </p:nvSpPr>
        <p:spPr/>
        <p:txBody>
          <a:bodyPr/>
          <a:lstStyle/>
          <a:p>
            <a:fld id="{31FC1D3F-ED6E-4107-8113-253CBA5F0D57}" type="slidenum">
              <a:rPr lang="en-US" smtClean="0"/>
              <a:t>1</a:t>
            </a:fld>
            <a:endParaRPr lang="en-US"/>
          </a:p>
        </p:txBody>
      </p:sp>
    </p:spTree>
    <p:extLst>
      <p:ext uri="{BB962C8B-B14F-4D97-AF65-F5344CB8AC3E}">
        <p14:creationId xmlns:p14="http://schemas.microsoft.com/office/powerpoint/2010/main" val="87301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fourth way of presenting a Priority page.</a:t>
            </a:r>
          </a:p>
        </p:txBody>
      </p:sp>
      <p:sp>
        <p:nvSpPr>
          <p:cNvPr id="4" name="Slide Number Placeholder 3"/>
          <p:cNvSpPr>
            <a:spLocks noGrp="1"/>
          </p:cNvSpPr>
          <p:nvPr>
            <p:ph type="sldNum" sz="quarter" idx="5"/>
          </p:nvPr>
        </p:nvSpPr>
        <p:spPr/>
        <p:txBody>
          <a:bodyPr/>
          <a:lstStyle/>
          <a:p>
            <a:fld id="{31FC1D3F-ED6E-4107-8113-253CBA5F0D57}" type="slidenum">
              <a:rPr lang="en-US" smtClean="0"/>
              <a:t>22</a:t>
            </a:fld>
            <a:endParaRPr lang="en-US"/>
          </a:p>
        </p:txBody>
      </p:sp>
    </p:spTree>
    <p:extLst>
      <p:ext uri="{BB962C8B-B14F-4D97-AF65-F5344CB8AC3E}">
        <p14:creationId xmlns:p14="http://schemas.microsoft.com/office/powerpoint/2010/main" val="211942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 third type of Priority presentation. Please give an opinion on which you prefer, or if a variety is a preference.</a:t>
            </a:r>
          </a:p>
        </p:txBody>
      </p:sp>
      <p:sp>
        <p:nvSpPr>
          <p:cNvPr id="4" name="Slide Number Placeholder 3"/>
          <p:cNvSpPr>
            <a:spLocks noGrp="1"/>
          </p:cNvSpPr>
          <p:nvPr>
            <p:ph type="sldNum" sz="quarter" idx="5"/>
          </p:nvPr>
        </p:nvSpPr>
        <p:spPr/>
        <p:txBody>
          <a:bodyPr/>
          <a:lstStyle/>
          <a:p>
            <a:fld id="{31FC1D3F-ED6E-4107-8113-253CBA5F0D57}" type="slidenum">
              <a:rPr lang="en-US" smtClean="0"/>
              <a:t>25</a:t>
            </a:fld>
            <a:endParaRPr lang="en-US"/>
          </a:p>
        </p:txBody>
      </p:sp>
    </p:spTree>
    <p:extLst>
      <p:ext uri="{BB962C8B-B14F-4D97-AF65-F5344CB8AC3E}">
        <p14:creationId xmlns:p14="http://schemas.microsoft.com/office/powerpoint/2010/main" val="4231441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Plain.  I need to remove the red arrow from the template pages on most of these, and this page is still a work in progress.</a:t>
            </a:r>
          </a:p>
        </p:txBody>
      </p:sp>
      <p:sp>
        <p:nvSpPr>
          <p:cNvPr id="4" name="Slide Number Placeholder 3"/>
          <p:cNvSpPr>
            <a:spLocks noGrp="1"/>
          </p:cNvSpPr>
          <p:nvPr>
            <p:ph type="sldNum" sz="quarter" idx="5"/>
          </p:nvPr>
        </p:nvSpPr>
        <p:spPr/>
        <p:txBody>
          <a:bodyPr/>
          <a:lstStyle/>
          <a:p>
            <a:fld id="{31FC1D3F-ED6E-4107-8113-253CBA5F0D57}" type="slidenum">
              <a:rPr lang="en-US" smtClean="0"/>
              <a:t>26</a:t>
            </a:fld>
            <a:endParaRPr lang="en-US"/>
          </a:p>
        </p:txBody>
      </p:sp>
    </p:spTree>
    <p:extLst>
      <p:ext uri="{BB962C8B-B14F-4D97-AF65-F5344CB8AC3E}">
        <p14:creationId xmlns:p14="http://schemas.microsoft.com/office/powerpoint/2010/main" val="190862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introduction to a new focus now that we have completed the four priorities.</a:t>
            </a:r>
          </a:p>
        </p:txBody>
      </p:sp>
      <p:sp>
        <p:nvSpPr>
          <p:cNvPr id="4" name="Slide Number Placeholder 3"/>
          <p:cNvSpPr>
            <a:spLocks noGrp="1"/>
          </p:cNvSpPr>
          <p:nvPr>
            <p:ph type="sldNum" sz="quarter" idx="5"/>
          </p:nvPr>
        </p:nvSpPr>
        <p:spPr/>
        <p:txBody>
          <a:bodyPr/>
          <a:lstStyle/>
          <a:p>
            <a:fld id="{31FC1D3F-ED6E-4107-8113-253CBA5F0D57}" type="slidenum">
              <a:rPr lang="en-US" smtClean="0"/>
              <a:t>27</a:t>
            </a:fld>
            <a:endParaRPr lang="en-US"/>
          </a:p>
        </p:txBody>
      </p:sp>
    </p:spTree>
    <p:extLst>
      <p:ext uri="{BB962C8B-B14F-4D97-AF65-F5344CB8AC3E}">
        <p14:creationId xmlns:p14="http://schemas.microsoft.com/office/powerpoint/2010/main" val="3915911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know if you want clip art images included.</a:t>
            </a:r>
          </a:p>
        </p:txBody>
      </p:sp>
      <p:sp>
        <p:nvSpPr>
          <p:cNvPr id="4" name="Slide Number Placeholder 3"/>
          <p:cNvSpPr>
            <a:spLocks noGrp="1"/>
          </p:cNvSpPr>
          <p:nvPr>
            <p:ph type="sldNum" sz="quarter" idx="5"/>
          </p:nvPr>
        </p:nvSpPr>
        <p:spPr/>
        <p:txBody>
          <a:bodyPr/>
          <a:lstStyle/>
          <a:p>
            <a:fld id="{31FC1D3F-ED6E-4107-8113-253CBA5F0D57}" type="slidenum">
              <a:rPr lang="en-US" smtClean="0"/>
              <a:t>29</a:t>
            </a:fld>
            <a:endParaRPr lang="en-US"/>
          </a:p>
        </p:txBody>
      </p:sp>
    </p:spTree>
    <p:extLst>
      <p:ext uri="{BB962C8B-B14F-4D97-AF65-F5344CB8AC3E}">
        <p14:creationId xmlns:p14="http://schemas.microsoft.com/office/powerpoint/2010/main" val="321990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C1D3F-ED6E-4107-8113-253CBA5F0D57}" type="slidenum">
              <a:rPr lang="en-US" smtClean="0"/>
              <a:t>30</a:t>
            </a:fld>
            <a:endParaRPr lang="en-US"/>
          </a:p>
        </p:txBody>
      </p:sp>
    </p:spTree>
    <p:extLst>
      <p:ext uri="{BB962C8B-B14F-4D97-AF65-F5344CB8AC3E}">
        <p14:creationId xmlns:p14="http://schemas.microsoft.com/office/powerpoint/2010/main" val="1040490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flow chart for social media choices.  I have been playing around with a vertical vs. horizontal presentation.</a:t>
            </a:r>
          </a:p>
        </p:txBody>
      </p:sp>
      <p:sp>
        <p:nvSpPr>
          <p:cNvPr id="4" name="Slide Number Placeholder 3"/>
          <p:cNvSpPr>
            <a:spLocks noGrp="1"/>
          </p:cNvSpPr>
          <p:nvPr>
            <p:ph type="sldNum" sz="quarter" idx="5"/>
          </p:nvPr>
        </p:nvSpPr>
        <p:spPr/>
        <p:txBody>
          <a:bodyPr/>
          <a:lstStyle/>
          <a:p>
            <a:fld id="{31FC1D3F-ED6E-4107-8113-253CBA5F0D57}" type="slidenum">
              <a:rPr lang="en-US" smtClean="0"/>
              <a:t>32</a:t>
            </a:fld>
            <a:endParaRPr lang="en-US"/>
          </a:p>
        </p:txBody>
      </p:sp>
    </p:spTree>
    <p:extLst>
      <p:ext uri="{BB962C8B-B14F-4D97-AF65-F5344CB8AC3E}">
        <p14:creationId xmlns:p14="http://schemas.microsoft.com/office/powerpoint/2010/main" val="2323238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black too bold?  The “Click Here” link will be a live link to a website where the learner may complete the task.  The website has not yet been created.</a:t>
            </a:r>
          </a:p>
        </p:txBody>
      </p:sp>
      <p:sp>
        <p:nvSpPr>
          <p:cNvPr id="4" name="Slide Number Placeholder 3"/>
          <p:cNvSpPr>
            <a:spLocks noGrp="1"/>
          </p:cNvSpPr>
          <p:nvPr>
            <p:ph type="sldNum" sz="quarter" idx="5"/>
          </p:nvPr>
        </p:nvSpPr>
        <p:spPr/>
        <p:txBody>
          <a:bodyPr/>
          <a:lstStyle/>
          <a:p>
            <a:fld id="{31FC1D3F-ED6E-4107-8113-253CBA5F0D57}" type="slidenum">
              <a:rPr lang="en-US" smtClean="0"/>
              <a:t>35</a:t>
            </a:fld>
            <a:endParaRPr lang="en-US"/>
          </a:p>
        </p:txBody>
      </p:sp>
    </p:spTree>
    <p:extLst>
      <p:ext uri="{BB962C8B-B14F-4D97-AF65-F5344CB8AC3E}">
        <p14:creationId xmlns:p14="http://schemas.microsoft.com/office/powerpoint/2010/main" val="291473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assumed that successful cooperative partners will have a successful branding, so this is designed an just an enlightenment rather than a learning experience.  Feedback can determine if the partner would like a complete tutorial on Branding.</a:t>
            </a:r>
          </a:p>
        </p:txBody>
      </p:sp>
      <p:sp>
        <p:nvSpPr>
          <p:cNvPr id="4" name="Slide Number Placeholder 3"/>
          <p:cNvSpPr>
            <a:spLocks noGrp="1"/>
          </p:cNvSpPr>
          <p:nvPr>
            <p:ph type="sldNum" sz="quarter" idx="5"/>
          </p:nvPr>
        </p:nvSpPr>
        <p:spPr/>
        <p:txBody>
          <a:bodyPr/>
          <a:lstStyle/>
          <a:p>
            <a:fld id="{31FC1D3F-ED6E-4107-8113-253CBA5F0D57}" type="slidenum">
              <a:rPr lang="en-US" smtClean="0"/>
              <a:t>36</a:t>
            </a:fld>
            <a:endParaRPr lang="en-US"/>
          </a:p>
        </p:txBody>
      </p:sp>
    </p:spTree>
    <p:extLst>
      <p:ext uri="{BB962C8B-B14F-4D97-AF65-F5344CB8AC3E}">
        <p14:creationId xmlns:p14="http://schemas.microsoft.com/office/powerpoint/2010/main" val="251157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take the learner to a web page that will ask them Who they are (as a business) and review many characteristics and criteria to stimulate the thought process of business branding.</a:t>
            </a:r>
          </a:p>
        </p:txBody>
      </p:sp>
      <p:sp>
        <p:nvSpPr>
          <p:cNvPr id="4" name="Slide Number Placeholder 3"/>
          <p:cNvSpPr>
            <a:spLocks noGrp="1"/>
          </p:cNvSpPr>
          <p:nvPr>
            <p:ph type="sldNum" sz="quarter" idx="5"/>
          </p:nvPr>
        </p:nvSpPr>
        <p:spPr/>
        <p:txBody>
          <a:bodyPr/>
          <a:lstStyle/>
          <a:p>
            <a:fld id="{31FC1D3F-ED6E-4107-8113-253CBA5F0D57}" type="slidenum">
              <a:rPr lang="en-US" smtClean="0"/>
              <a:t>37</a:t>
            </a:fld>
            <a:endParaRPr lang="en-US"/>
          </a:p>
        </p:txBody>
      </p:sp>
    </p:spTree>
    <p:extLst>
      <p:ext uri="{BB962C8B-B14F-4D97-AF65-F5344CB8AC3E}">
        <p14:creationId xmlns:p14="http://schemas.microsoft.com/office/powerpoint/2010/main" val="424974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three part series for marketing a business.</a:t>
            </a:r>
          </a:p>
        </p:txBody>
      </p:sp>
      <p:sp>
        <p:nvSpPr>
          <p:cNvPr id="4" name="Slide Number Placeholder 3"/>
          <p:cNvSpPr>
            <a:spLocks noGrp="1"/>
          </p:cNvSpPr>
          <p:nvPr>
            <p:ph type="sldNum" sz="quarter" idx="5"/>
          </p:nvPr>
        </p:nvSpPr>
        <p:spPr/>
        <p:txBody>
          <a:bodyPr/>
          <a:lstStyle/>
          <a:p>
            <a:fld id="{31FC1D3F-ED6E-4107-8113-253CBA5F0D57}" type="slidenum">
              <a:rPr lang="en-US" smtClean="0"/>
              <a:t>2</a:t>
            </a:fld>
            <a:endParaRPr lang="en-US"/>
          </a:p>
        </p:txBody>
      </p:sp>
    </p:spTree>
    <p:extLst>
      <p:ext uri="{BB962C8B-B14F-4D97-AF65-F5344CB8AC3E}">
        <p14:creationId xmlns:p14="http://schemas.microsoft.com/office/powerpoint/2010/main" val="2490002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link will lead the learner to a page on a website where they will have the opportunity to create their strategy in a step by step process.  If they already have a strategy, it may benefit them to complete the activity and compare their creation to their current practices.</a:t>
            </a:r>
          </a:p>
        </p:txBody>
      </p:sp>
      <p:sp>
        <p:nvSpPr>
          <p:cNvPr id="4" name="Slide Number Placeholder 3"/>
          <p:cNvSpPr>
            <a:spLocks noGrp="1"/>
          </p:cNvSpPr>
          <p:nvPr>
            <p:ph type="sldNum" sz="quarter" idx="5"/>
          </p:nvPr>
        </p:nvSpPr>
        <p:spPr/>
        <p:txBody>
          <a:bodyPr/>
          <a:lstStyle/>
          <a:p>
            <a:fld id="{31FC1D3F-ED6E-4107-8113-253CBA5F0D57}" type="slidenum">
              <a:rPr lang="en-US" smtClean="0"/>
              <a:t>40</a:t>
            </a:fld>
            <a:endParaRPr lang="en-US"/>
          </a:p>
        </p:txBody>
      </p:sp>
    </p:spTree>
    <p:extLst>
      <p:ext uri="{BB962C8B-B14F-4D97-AF65-F5344CB8AC3E}">
        <p14:creationId xmlns:p14="http://schemas.microsoft.com/office/powerpoint/2010/main" val="3887095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link is not live as the website is not created.</a:t>
            </a:r>
          </a:p>
        </p:txBody>
      </p:sp>
      <p:sp>
        <p:nvSpPr>
          <p:cNvPr id="4" name="Slide Number Placeholder 3"/>
          <p:cNvSpPr>
            <a:spLocks noGrp="1"/>
          </p:cNvSpPr>
          <p:nvPr>
            <p:ph type="sldNum" sz="quarter" idx="5"/>
          </p:nvPr>
        </p:nvSpPr>
        <p:spPr/>
        <p:txBody>
          <a:bodyPr/>
          <a:lstStyle/>
          <a:p>
            <a:fld id="{31FC1D3F-ED6E-4107-8113-253CBA5F0D57}" type="slidenum">
              <a:rPr lang="en-US" smtClean="0"/>
              <a:t>42</a:t>
            </a:fld>
            <a:endParaRPr lang="en-US"/>
          </a:p>
        </p:txBody>
      </p:sp>
    </p:spTree>
    <p:extLst>
      <p:ext uri="{BB962C8B-B14F-4D97-AF65-F5344CB8AC3E}">
        <p14:creationId xmlns:p14="http://schemas.microsoft.com/office/powerpoint/2010/main" val="3617397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C1D3F-ED6E-4107-8113-253CBA5F0D57}" type="slidenum">
              <a:rPr lang="en-US" smtClean="0"/>
              <a:t>45</a:t>
            </a:fld>
            <a:endParaRPr lang="en-US"/>
          </a:p>
        </p:txBody>
      </p:sp>
    </p:spTree>
    <p:extLst>
      <p:ext uri="{BB962C8B-B14F-4D97-AF65-F5344CB8AC3E}">
        <p14:creationId xmlns:p14="http://schemas.microsoft.com/office/powerpoint/2010/main" val="2772080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list of references to date, but not in APA format as of yet.</a:t>
            </a:r>
          </a:p>
        </p:txBody>
      </p:sp>
      <p:sp>
        <p:nvSpPr>
          <p:cNvPr id="4" name="Slide Number Placeholder 3"/>
          <p:cNvSpPr>
            <a:spLocks noGrp="1"/>
          </p:cNvSpPr>
          <p:nvPr>
            <p:ph type="sldNum" sz="quarter" idx="5"/>
          </p:nvPr>
        </p:nvSpPr>
        <p:spPr/>
        <p:txBody>
          <a:bodyPr/>
          <a:lstStyle/>
          <a:p>
            <a:fld id="{31FC1D3F-ED6E-4107-8113-253CBA5F0D57}" type="slidenum">
              <a:rPr lang="en-US" smtClean="0"/>
              <a:t>48</a:t>
            </a:fld>
            <a:endParaRPr lang="en-US"/>
          </a:p>
        </p:txBody>
      </p:sp>
    </p:spTree>
    <p:extLst>
      <p:ext uri="{BB962C8B-B14F-4D97-AF65-F5344CB8AC3E}">
        <p14:creationId xmlns:p14="http://schemas.microsoft.com/office/powerpoint/2010/main" val="70910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learner will take this tutorial from their own home or office computer.  It is an online tutorial.</a:t>
            </a:r>
          </a:p>
        </p:txBody>
      </p:sp>
      <p:sp>
        <p:nvSpPr>
          <p:cNvPr id="4" name="Slide Number Placeholder 3"/>
          <p:cNvSpPr>
            <a:spLocks noGrp="1"/>
          </p:cNvSpPr>
          <p:nvPr>
            <p:ph type="sldNum" sz="quarter" idx="5"/>
          </p:nvPr>
        </p:nvSpPr>
        <p:spPr/>
        <p:txBody>
          <a:bodyPr/>
          <a:lstStyle/>
          <a:p>
            <a:fld id="{31FC1D3F-ED6E-4107-8113-253CBA5F0D57}" type="slidenum">
              <a:rPr lang="en-US" smtClean="0"/>
              <a:t>3</a:t>
            </a:fld>
            <a:endParaRPr lang="en-US"/>
          </a:p>
        </p:txBody>
      </p:sp>
    </p:spTree>
    <p:extLst>
      <p:ext uri="{BB962C8B-B14F-4D97-AF65-F5344CB8AC3E}">
        <p14:creationId xmlns:p14="http://schemas.microsoft.com/office/powerpoint/2010/main" val="19127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leaving blank spaces for future inspirations or thoughts.  This flowchart is subject to change.</a:t>
            </a:r>
          </a:p>
        </p:txBody>
      </p:sp>
      <p:sp>
        <p:nvSpPr>
          <p:cNvPr id="4" name="Slide Number Placeholder 3"/>
          <p:cNvSpPr>
            <a:spLocks noGrp="1"/>
          </p:cNvSpPr>
          <p:nvPr>
            <p:ph type="sldNum" sz="quarter" idx="5"/>
          </p:nvPr>
        </p:nvSpPr>
        <p:spPr/>
        <p:txBody>
          <a:bodyPr/>
          <a:lstStyle/>
          <a:p>
            <a:fld id="{31FC1D3F-ED6E-4107-8113-253CBA5F0D57}" type="slidenum">
              <a:rPr lang="en-US" smtClean="0"/>
              <a:t>5</a:t>
            </a:fld>
            <a:endParaRPr lang="en-US"/>
          </a:p>
        </p:txBody>
      </p:sp>
    </p:spTree>
    <p:extLst>
      <p:ext uri="{BB962C8B-B14F-4D97-AF65-F5344CB8AC3E}">
        <p14:creationId xmlns:p14="http://schemas.microsoft.com/office/powerpoint/2010/main" val="347619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brief agenda.  Upon completion, I will create an exact timeline that should reflect an accurate pace.</a:t>
            </a:r>
          </a:p>
        </p:txBody>
      </p:sp>
      <p:sp>
        <p:nvSpPr>
          <p:cNvPr id="4" name="Slide Number Placeholder 3"/>
          <p:cNvSpPr>
            <a:spLocks noGrp="1"/>
          </p:cNvSpPr>
          <p:nvPr>
            <p:ph type="sldNum" sz="quarter" idx="5"/>
          </p:nvPr>
        </p:nvSpPr>
        <p:spPr/>
        <p:txBody>
          <a:bodyPr/>
          <a:lstStyle/>
          <a:p>
            <a:fld id="{31FC1D3F-ED6E-4107-8113-253CBA5F0D57}" type="slidenum">
              <a:rPr lang="en-US" smtClean="0"/>
              <a:t>6</a:t>
            </a:fld>
            <a:endParaRPr lang="en-US"/>
          </a:p>
        </p:txBody>
      </p:sp>
    </p:spTree>
    <p:extLst>
      <p:ext uri="{BB962C8B-B14F-4D97-AF65-F5344CB8AC3E}">
        <p14:creationId xmlns:p14="http://schemas.microsoft.com/office/powerpoint/2010/main" val="376878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Theme will be consistent with Priority numbers.  Still playing around with the layout and color scheme.</a:t>
            </a:r>
          </a:p>
        </p:txBody>
      </p:sp>
      <p:sp>
        <p:nvSpPr>
          <p:cNvPr id="4" name="Slide Number Placeholder 3"/>
          <p:cNvSpPr>
            <a:spLocks noGrp="1"/>
          </p:cNvSpPr>
          <p:nvPr>
            <p:ph type="sldNum" sz="quarter" idx="5"/>
          </p:nvPr>
        </p:nvSpPr>
        <p:spPr/>
        <p:txBody>
          <a:bodyPr/>
          <a:lstStyle/>
          <a:p>
            <a:fld id="{31FC1D3F-ED6E-4107-8113-253CBA5F0D57}" type="slidenum">
              <a:rPr lang="en-US" smtClean="0"/>
              <a:t>18</a:t>
            </a:fld>
            <a:endParaRPr lang="en-US"/>
          </a:p>
        </p:txBody>
      </p:sp>
    </p:spTree>
    <p:extLst>
      <p:ext uri="{BB962C8B-B14F-4D97-AF65-F5344CB8AC3E}">
        <p14:creationId xmlns:p14="http://schemas.microsoft.com/office/powerpoint/2010/main" val="278492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pretty much finished.  I believe all learners can relate to Amazon and Starbucks so I feel these are two well known examples that are relevant to the learner.</a:t>
            </a:r>
          </a:p>
        </p:txBody>
      </p:sp>
      <p:sp>
        <p:nvSpPr>
          <p:cNvPr id="4" name="Slide Number Placeholder 3"/>
          <p:cNvSpPr>
            <a:spLocks noGrp="1"/>
          </p:cNvSpPr>
          <p:nvPr>
            <p:ph type="sldNum" sz="quarter" idx="5"/>
          </p:nvPr>
        </p:nvSpPr>
        <p:spPr/>
        <p:txBody>
          <a:bodyPr/>
          <a:lstStyle/>
          <a:p>
            <a:fld id="{31FC1D3F-ED6E-4107-8113-253CBA5F0D57}" type="slidenum">
              <a:rPr lang="en-US" smtClean="0"/>
              <a:t>19</a:t>
            </a:fld>
            <a:endParaRPr lang="en-US"/>
          </a:p>
        </p:txBody>
      </p:sp>
    </p:spTree>
    <p:extLst>
      <p:ext uri="{BB962C8B-B14F-4D97-AF65-F5344CB8AC3E}">
        <p14:creationId xmlns:p14="http://schemas.microsoft.com/office/powerpoint/2010/main" val="86323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may be changed to demonstrate a consistency in the Priority titles.  Have not decided on the look.  If you have an opinion, please share.</a:t>
            </a:r>
          </a:p>
        </p:txBody>
      </p:sp>
      <p:sp>
        <p:nvSpPr>
          <p:cNvPr id="4" name="Slide Number Placeholder 3"/>
          <p:cNvSpPr>
            <a:spLocks noGrp="1"/>
          </p:cNvSpPr>
          <p:nvPr>
            <p:ph type="sldNum" sz="quarter" idx="5"/>
          </p:nvPr>
        </p:nvSpPr>
        <p:spPr/>
        <p:txBody>
          <a:bodyPr/>
          <a:lstStyle/>
          <a:p>
            <a:fld id="{31FC1D3F-ED6E-4107-8113-253CBA5F0D57}" type="slidenum">
              <a:rPr lang="en-US" smtClean="0"/>
              <a:t>20</a:t>
            </a:fld>
            <a:endParaRPr lang="en-US"/>
          </a:p>
        </p:txBody>
      </p:sp>
    </p:spTree>
    <p:extLst>
      <p:ext uri="{BB962C8B-B14F-4D97-AF65-F5344CB8AC3E}">
        <p14:creationId xmlns:p14="http://schemas.microsoft.com/office/powerpoint/2010/main" val="87619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looking for a bold icon to get the reader’s attention as this is a task.  I believe it may be too bold though.</a:t>
            </a:r>
          </a:p>
        </p:txBody>
      </p:sp>
      <p:sp>
        <p:nvSpPr>
          <p:cNvPr id="4" name="Slide Number Placeholder 3"/>
          <p:cNvSpPr>
            <a:spLocks noGrp="1"/>
          </p:cNvSpPr>
          <p:nvPr>
            <p:ph type="sldNum" sz="quarter" idx="5"/>
          </p:nvPr>
        </p:nvSpPr>
        <p:spPr/>
        <p:txBody>
          <a:bodyPr/>
          <a:lstStyle/>
          <a:p>
            <a:fld id="{31FC1D3F-ED6E-4107-8113-253CBA5F0D57}" type="slidenum">
              <a:rPr lang="en-US" smtClean="0"/>
              <a:t>21</a:t>
            </a:fld>
            <a:endParaRPr lang="en-US"/>
          </a:p>
        </p:txBody>
      </p:sp>
    </p:spTree>
    <p:extLst>
      <p:ext uri="{BB962C8B-B14F-4D97-AF65-F5344CB8AC3E}">
        <p14:creationId xmlns:p14="http://schemas.microsoft.com/office/powerpoint/2010/main" val="56742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hyperlink" Target="https://commons.wikimedia.org/wiki/File:SMirC-thumbsdown.svg"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hyperlink" Target="https://commons.wikimedia.org/wiki/File:SMirC-thumbsup.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hyperlink" Target="https://commons.wikimedia.org/wiki/File:SMirC-thumbsdown.svg"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hyperlink" Target="https://commons.wikimedia.org/wiki/File:SMirC-thumbsup.sv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hyperlink" Target="https://commons.wikimedia.org/wiki/File:SMirC-thumbsdown.svg"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iconcurr.com/?page_id=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8" Type="http://schemas.openxmlformats.org/officeDocument/2006/relationships/hyperlink" Target="https://www.socialana.com/local-marketing-101/" TargetMode="External"/><Relationship Id="rId3" Type="http://schemas.openxmlformats.org/officeDocument/2006/relationships/image" Target="../media/image24.jpg"/><Relationship Id="rId7"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googlesystem.blogspot.com/2006_01_01_archive.html" TargetMode="External"/><Relationship Id="rId5" Type="http://schemas.openxmlformats.org/officeDocument/2006/relationships/image" Target="../media/image25.jpg"/><Relationship Id="rId4" Type="http://schemas.openxmlformats.org/officeDocument/2006/relationships/hyperlink" Target="https://nowhabersham.com/shop-local-important/"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ducaplay.com/learning-resources/4610781-social_media_savvy.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concurr.com/?page_id=9&amp;preview=tru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iconcurr.com/?page_id=10"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iconcurr.com/?page_id=2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www.iconcurr.com/?page_id=32"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iconcurr.com/?page_id=35"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concurr.com/?page_id=40" TargetMode="External"/><Relationship Id="rId1" Type="http://schemas.openxmlformats.org/officeDocument/2006/relationships/slideLayout" Target="../slideLayouts/slideLayout2.xml"/><Relationship Id="rId5" Type="http://schemas.openxmlformats.org/officeDocument/2006/relationships/hyperlink" Target="http://www.iblognet.com/blogs-the-difference-between-the-mundane-and-the-great.html" TargetMode="Externa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hyperlink" Target="https://commons.wikimedia.org/wiki/File:SMirC-thumbsup.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1BF5-87AC-4F98-A1F4-1312B2E4C2B1}"/>
              </a:ext>
            </a:extLst>
          </p:cNvPr>
          <p:cNvSpPr>
            <a:spLocks noGrp="1"/>
          </p:cNvSpPr>
          <p:nvPr>
            <p:ph type="ctrTitle"/>
          </p:nvPr>
        </p:nvSpPr>
        <p:spPr/>
        <p:txBody>
          <a:bodyPr/>
          <a:lstStyle/>
          <a:p>
            <a:r>
              <a:rPr lang="en-US" dirty="0"/>
              <a:t>Build Your Marketing Plan</a:t>
            </a:r>
          </a:p>
        </p:txBody>
      </p:sp>
      <p:sp>
        <p:nvSpPr>
          <p:cNvPr id="3" name="Subtitle 2">
            <a:extLst>
              <a:ext uri="{FF2B5EF4-FFF2-40B4-BE49-F238E27FC236}">
                <a16:creationId xmlns:a16="http://schemas.microsoft.com/office/drawing/2014/main" id="{6FED8102-E374-489E-9A79-035917C2379B}"/>
              </a:ext>
            </a:extLst>
          </p:cNvPr>
          <p:cNvSpPr>
            <a:spLocks noGrp="1"/>
          </p:cNvSpPr>
          <p:nvPr>
            <p:ph type="subTitle" idx="1"/>
          </p:nvPr>
        </p:nvSpPr>
        <p:spPr/>
        <p:txBody>
          <a:bodyPr/>
          <a:lstStyle/>
          <a:p>
            <a:r>
              <a:rPr lang="en-US" dirty="0"/>
              <a:t>A </a:t>
            </a:r>
            <a:r>
              <a:rPr lang="en-US" dirty="0" err="1"/>
              <a:t>ResQRoof</a:t>
            </a:r>
            <a:r>
              <a:rPr lang="en-US" dirty="0"/>
              <a:t> Learning Lab Tool</a:t>
            </a:r>
          </a:p>
        </p:txBody>
      </p:sp>
    </p:spTree>
    <p:extLst>
      <p:ext uri="{BB962C8B-B14F-4D97-AF65-F5344CB8AC3E}">
        <p14:creationId xmlns:p14="http://schemas.microsoft.com/office/powerpoint/2010/main" val="60347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6"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1766BDDA-6329-4FC0-A165-C82FF1EC9C57}"/>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Oops, try again.</a:t>
            </a:r>
          </a:p>
        </p:txBody>
      </p:sp>
      <p:sp>
        <p:nvSpPr>
          <p:cNvPr id="3" name="Content Placeholder 2">
            <a:extLst>
              <a:ext uri="{FF2B5EF4-FFF2-40B4-BE49-F238E27FC236}">
                <a16:creationId xmlns:a16="http://schemas.microsoft.com/office/drawing/2014/main" id="{DB7AA8FA-0F0C-40B3-A9C3-E467E509D72D}"/>
              </a:ext>
            </a:extLst>
          </p:cNvPr>
          <p:cNvSpPr>
            <a:spLocks noGrp="1"/>
          </p:cNvSpPr>
          <p:nvPr>
            <p:ph idx="1"/>
          </p:nvPr>
        </p:nvSpPr>
        <p:spPr>
          <a:xfrm>
            <a:off x="7712032" y="804334"/>
            <a:ext cx="3675634" cy="5249332"/>
          </a:xfrm>
        </p:spPr>
        <p:txBody>
          <a:bodyPr vert="horz" lIns="91440" tIns="45720" rIns="91440" bIns="45720" rtlCol="0" anchor="ctr">
            <a:normAutofit/>
          </a:bodyPr>
          <a:lstStyle/>
          <a:p>
            <a:pPr marL="0" indent="0">
              <a:buNone/>
            </a:pPr>
            <a:r>
              <a:rPr lang="en-US" dirty="0">
                <a:solidFill>
                  <a:schemeClr val="tx1"/>
                </a:solidFill>
                <a:hlinkClick r:id="rId2" action="ppaction://hlinksldjump"/>
              </a:rPr>
              <a:t>Go back</a:t>
            </a:r>
            <a:endParaRPr lang="en-US" dirty="0">
              <a:solidFill>
                <a:schemeClr val="tx1"/>
              </a:solidFill>
            </a:endParaRPr>
          </a:p>
        </p:txBody>
      </p:sp>
      <p:pic>
        <p:nvPicPr>
          <p:cNvPr id="5" name="Picture 4" descr="A picture containing clipart&#10;&#10;Description automatically generated">
            <a:extLst>
              <a:ext uri="{FF2B5EF4-FFF2-40B4-BE49-F238E27FC236}">
                <a16:creationId xmlns:a16="http://schemas.microsoft.com/office/drawing/2014/main" id="{A70F8ED5-98A5-4297-B5CD-230D11377AE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93523" y="2848958"/>
            <a:ext cx="1000541" cy="1000541"/>
          </a:xfrm>
          <a:prstGeom prst="rect">
            <a:avLst/>
          </a:prstGeom>
        </p:spPr>
      </p:pic>
    </p:spTree>
    <p:extLst>
      <p:ext uri="{BB962C8B-B14F-4D97-AF65-F5344CB8AC3E}">
        <p14:creationId xmlns:p14="http://schemas.microsoft.com/office/powerpoint/2010/main" val="130370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02FE-561E-4390-8E43-FB5DF6A42F4D}"/>
              </a:ext>
            </a:extLst>
          </p:cNvPr>
          <p:cNvSpPr>
            <a:spLocks noGrp="1"/>
          </p:cNvSpPr>
          <p:nvPr>
            <p:ph type="title"/>
          </p:nvPr>
        </p:nvSpPr>
        <p:spPr/>
        <p:txBody>
          <a:bodyPr/>
          <a:lstStyle/>
          <a:p>
            <a:r>
              <a:rPr lang="en-US" dirty="0"/>
              <a:t>Brand Awareness is a single focus</a:t>
            </a:r>
          </a:p>
        </p:txBody>
      </p:sp>
      <p:sp>
        <p:nvSpPr>
          <p:cNvPr id="3" name="Content Placeholder 2">
            <a:extLst>
              <a:ext uri="{FF2B5EF4-FFF2-40B4-BE49-F238E27FC236}">
                <a16:creationId xmlns:a16="http://schemas.microsoft.com/office/drawing/2014/main" id="{0986FD65-8047-46FB-AC52-DE8741D07996}"/>
              </a:ext>
            </a:extLst>
          </p:cNvPr>
          <p:cNvSpPr>
            <a:spLocks noGrp="1"/>
          </p:cNvSpPr>
          <p:nvPr>
            <p:ph idx="1"/>
          </p:nvPr>
        </p:nvSpPr>
        <p:spPr/>
        <p:txBody>
          <a:bodyPr/>
          <a:lstStyle/>
          <a:p>
            <a:pPr marL="0" indent="0">
              <a:buNone/>
            </a:pPr>
            <a:r>
              <a:rPr lang="en-US" sz="3600" dirty="0">
                <a:solidFill>
                  <a:schemeClr val="accent2"/>
                </a:solidFill>
                <a:hlinkClick r:id="rId2" action="ppaction://hlinksldjump"/>
              </a:rPr>
              <a:t>True</a:t>
            </a:r>
            <a:endParaRPr lang="en-US" sz="3600" dirty="0">
              <a:solidFill>
                <a:schemeClr val="accent2"/>
              </a:solidFill>
            </a:endParaRPr>
          </a:p>
          <a:p>
            <a:endParaRPr lang="en-US" dirty="0"/>
          </a:p>
          <a:p>
            <a:endParaRPr lang="en-US" dirty="0"/>
          </a:p>
          <a:p>
            <a:pPr marL="0" indent="0">
              <a:buNone/>
            </a:pPr>
            <a:r>
              <a:rPr lang="en-US" sz="3600" dirty="0">
                <a:solidFill>
                  <a:schemeClr val="accent2"/>
                </a:solidFill>
                <a:hlinkClick r:id="rId3" action="ppaction://hlinksldjump"/>
              </a:rPr>
              <a:t>False</a:t>
            </a:r>
            <a:endParaRPr lang="en-US" sz="3600" dirty="0">
              <a:solidFill>
                <a:schemeClr val="accent2"/>
              </a:solidFill>
            </a:endParaRPr>
          </a:p>
        </p:txBody>
      </p:sp>
    </p:spTree>
    <p:extLst>
      <p:ext uri="{BB962C8B-B14F-4D97-AF65-F5344CB8AC3E}">
        <p14:creationId xmlns:p14="http://schemas.microsoft.com/office/powerpoint/2010/main" val="222161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6"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5B3821AF-9D6D-4CB9-A29B-21CCB2C20330}"/>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Correct</a:t>
            </a:r>
          </a:p>
        </p:txBody>
      </p:sp>
      <p:sp>
        <p:nvSpPr>
          <p:cNvPr id="3" name="Content Placeholder 2">
            <a:extLst>
              <a:ext uri="{FF2B5EF4-FFF2-40B4-BE49-F238E27FC236}">
                <a16:creationId xmlns:a16="http://schemas.microsoft.com/office/drawing/2014/main" id="{BDBEB8F1-0B45-4612-A24F-F814496BC8C9}"/>
              </a:ext>
            </a:extLst>
          </p:cNvPr>
          <p:cNvSpPr>
            <a:spLocks noGrp="1"/>
          </p:cNvSpPr>
          <p:nvPr>
            <p:ph idx="1"/>
          </p:nvPr>
        </p:nvSpPr>
        <p:spPr>
          <a:xfrm>
            <a:off x="7712032" y="804334"/>
            <a:ext cx="3675634" cy="5249332"/>
          </a:xfrm>
        </p:spPr>
        <p:txBody>
          <a:bodyPr vert="horz" lIns="91440" tIns="45720" rIns="91440" bIns="45720" rtlCol="0" anchor="ctr">
            <a:normAutofit/>
          </a:bodyPr>
          <a:lstStyle/>
          <a:p>
            <a:pPr marL="0" indent="0">
              <a:buNone/>
            </a:pPr>
            <a:r>
              <a:rPr lang="en-US" dirty="0">
                <a:solidFill>
                  <a:schemeClr val="tx1"/>
                </a:solidFill>
                <a:hlinkClick r:id="rId2" action="ppaction://hlinksldjump"/>
              </a:rPr>
              <a:t>Continue tutorial</a:t>
            </a:r>
            <a:endParaRPr lang="en-US" dirty="0">
              <a:solidFill>
                <a:schemeClr val="tx1"/>
              </a:solidFill>
            </a:endParaRPr>
          </a:p>
        </p:txBody>
      </p:sp>
      <p:pic>
        <p:nvPicPr>
          <p:cNvPr id="5" name="Picture 4">
            <a:extLst>
              <a:ext uri="{FF2B5EF4-FFF2-40B4-BE49-F238E27FC236}">
                <a16:creationId xmlns:a16="http://schemas.microsoft.com/office/drawing/2014/main" id="{504E55C2-EE47-46DE-830A-6A773AFDB0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88145" y="2905760"/>
            <a:ext cx="1051560" cy="1046480"/>
          </a:xfrm>
          <a:prstGeom prst="rect">
            <a:avLst/>
          </a:prstGeom>
        </p:spPr>
      </p:pic>
    </p:spTree>
    <p:extLst>
      <p:ext uri="{BB962C8B-B14F-4D97-AF65-F5344CB8AC3E}">
        <p14:creationId xmlns:p14="http://schemas.microsoft.com/office/powerpoint/2010/main" val="377691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6"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1766BDDA-6329-4FC0-A165-C82FF1EC9C57}"/>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Oops, try again.</a:t>
            </a:r>
          </a:p>
        </p:txBody>
      </p:sp>
      <p:sp>
        <p:nvSpPr>
          <p:cNvPr id="3" name="Content Placeholder 2">
            <a:extLst>
              <a:ext uri="{FF2B5EF4-FFF2-40B4-BE49-F238E27FC236}">
                <a16:creationId xmlns:a16="http://schemas.microsoft.com/office/drawing/2014/main" id="{DB7AA8FA-0F0C-40B3-A9C3-E467E509D72D}"/>
              </a:ext>
            </a:extLst>
          </p:cNvPr>
          <p:cNvSpPr>
            <a:spLocks noGrp="1"/>
          </p:cNvSpPr>
          <p:nvPr>
            <p:ph idx="1"/>
          </p:nvPr>
        </p:nvSpPr>
        <p:spPr>
          <a:xfrm>
            <a:off x="7712032" y="804334"/>
            <a:ext cx="3675634" cy="5249332"/>
          </a:xfrm>
        </p:spPr>
        <p:txBody>
          <a:bodyPr vert="horz" lIns="91440" tIns="45720" rIns="91440" bIns="45720" rtlCol="0" anchor="ctr">
            <a:normAutofit/>
          </a:bodyPr>
          <a:lstStyle/>
          <a:p>
            <a:pPr marL="0" indent="0">
              <a:buNone/>
            </a:pPr>
            <a:r>
              <a:rPr lang="en-US" dirty="0">
                <a:solidFill>
                  <a:schemeClr val="tx1"/>
                </a:solidFill>
                <a:hlinkClick r:id="rId2" action="ppaction://hlinksldjump"/>
              </a:rPr>
              <a:t>Go back</a:t>
            </a:r>
            <a:endParaRPr lang="en-US" dirty="0">
              <a:solidFill>
                <a:schemeClr val="tx1"/>
              </a:solidFill>
            </a:endParaRPr>
          </a:p>
        </p:txBody>
      </p:sp>
      <p:pic>
        <p:nvPicPr>
          <p:cNvPr id="5" name="Picture 4" descr="A picture containing clipart&#10;&#10;Description automatically generated">
            <a:extLst>
              <a:ext uri="{FF2B5EF4-FFF2-40B4-BE49-F238E27FC236}">
                <a16:creationId xmlns:a16="http://schemas.microsoft.com/office/drawing/2014/main" id="{A70F8ED5-98A5-4297-B5CD-230D11377AE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93523" y="2848958"/>
            <a:ext cx="1000541" cy="1000541"/>
          </a:xfrm>
          <a:prstGeom prst="rect">
            <a:avLst/>
          </a:prstGeom>
        </p:spPr>
      </p:pic>
    </p:spTree>
    <p:extLst>
      <p:ext uri="{BB962C8B-B14F-4D97-AF65-F5344CB8AC3E}">
        <p14:creationId xmlns:p14="http://schemas.microsoft.com/office/powerpoint/2010/main" val="362624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6FF2-8516-44C0-8B81-B0BC9383DEE1}"/>
              </a:ext>
            </a:extLst>
          </p:cNvPr>
          <p:cNvSpPr>
            <a:spLocks noGrp="1"/>
          </p:cNvSpPr>
          <p:nvPr>
            <p:ph type="title"/>
          </p:nvPr>
        </p:nvSpPr>
        <p:spPr>
          <a:xfrm>
            <a:off x="2592925" y="624110"/>
            <a:ext cx="8911687" cy="2108930"/>
          </a:xfrm>
        </p:spPr>
        <p:txBody>
          <a:bodyPr>
            <a:normAutofit fontScale="90000"/>
          </a:bodyPr>
          <a:lstStyle/>
          <a:p>
            <a:r>
              <a:rPr lang="en-US" dirty="0"/>
              <a:t>There are many elements involved in the improvement of your brand awareness.  One choice below is NOT an element.  Which choice?</a:t>
            </a:r>
          </a:p>
        </p:txBody>
      </p:sp>
      <p:sp>
        <p:nvSpPr>
          <p:cNvPr id="3" name="Content Placeholder 2">
            <a:extLst>
              <a:ext uri="{FF2B5EF4-FFF2-40B4-BE49-F238E27FC236}">
                <a16:creationId xmlns:a16="http://schemas.microsoft.com/office/drawing/2014/main" id="{B1BF96E7-388B-401D-98AF-8A35225E1404}"/>
              </a:ext>
            </a:extLst>
          </p:cNvPr>
          <p:cNvSpPr>
            <a:spLocks noGrp="1"/>
          </p:cNvSpPr>
          <p:nvPr>
            <p:ph idx="1"/>
          </p:nvPr>
        </p:nvSpPr>
        <p:spPr>
          <a:xfrm>
            <a:off x="2589212" y="3210560"/>
            <a:ext cx="8915400" cy="2700662"/>
          </a:xfrm>
        </p:spPr>
        <p:txBody>
          <a:bodyPr/>
          <a:lstStyle/>
          <a:p>
            <a:r>
              <a:rPr lang="en-US" dirty="0">
                <a:hlinkClick r:id="rId2" action="ppaction://hlinksldjump"/>
              </a:rPr>
              <a:t>Building customer awareness</a:t>
            </a:r>
            <a:endParaRPr lang="en-US" dirty="0"/>
          </a:p>
          <a:p>
            <a:r>
              <a:rPr lang="en-US" dirty="0">
                <a:hlinkClick r:id="rId3" action="ppaction://hlinksldjump"/>
              </a:rPr>
              <a:t>Developing your website</a:t>
            </a:r>
            <a:endParaRPr lang="en-US" dirty="0"/>
          </a:p>
          <a:p>
            <a:r>
              <a:rPr lang="en-US" dirty="0">
                <a:hlinkClick r:id="rId2" action="ppaction://hlinksldjump"/>
              </a:rPr>
              <a:t>Promoting your website</a:t>
            </a:r>
            <a:endParaRPr lang="en-US" dirty="0"/>
          </a:p>
          <a:p>
            <a:r>
              <a:rPr lang="en-US" dirty="0">
                <a:hlinkClick r:id="rId2" action="ppaction://hlinksldjump"/>
              </a:rPr>
              <a:t>Adding value to your industry</a:t>
            </a:r>
            <a:endParaRPr lang="en-US" dirty="0"/>
          </a:p>
          <a:p>
            <a:r>
              <a:rPr lang="en-US" dirty="0">
                <a:hlinkClick r:id="rId2" action="ppaction://hlinksldjump"/>
              </a:rPr>
              <a:t>Promoting your social media profile</a:t>
            </a:r>
            <a:endParaRPr lang="en-US" dirty="0"/>
          </a:p>
          <a:p>
            <a:endParaRPr lang="en-US" dirty="0"/>
          </a:p>
        </p:txBody>
      </p:sp>
    </p:spTree>
    <p:extLst>
      <p:ext uri="{BB962C8B-B14F-4D97-AF65-F5344CB8AC3E}">
        <p14:creationId xmlns:p14="http://schemas.microsoft.com/office/powerpoint/2010/main" val="206390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6"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5B3821AF-9D6D-4CB9-A29B-21CCB2C20330}"/>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Correct</a:t>
            </a:r>
          </a:p>
        </p:txBody>
      </p:sp>
      <p:sp>
        <p:nvSpPr>
          <p:cNvPr id="3" name="Content Placeholder 2">
            <a:extLst>
              <a:ext uri="{FF2B5EF4-FFF2-40B4-BE49-F238E27FC236}">
                <a16:creationId xmlns:a16="http://schemas.microsoft.com/office/drawing/2014/main" id="{BDBEB8F1-0B45-4612-A24F-F814496BC8C9}"/>
              </a:ext>
            </a:extLst>
          </p:cNvPr>
          <p:cNvSpPr>
            <a:spLocks noGrp="1"/>
          </p:cNvSpPr>
          <p:nvPr>
            <p:ph idx="1"/>
          </p:nvPr>
        </p:nvSpPr>
        <p:spPr>
          <a:xfrm>
            <a:off x="7712032" y="804334"/>
            <a:ext cx="3675634" cy="5249332"/>
          </a:xfrm>
        </p:spPr>
        <p:txBody>
          <a:bodyPr vert="horz" lIns="91440" tIns="45720" rIns="91440" bIns="45720" rtlCol="0" anchor="ctr">
            <a:normAutofit/>
          </a:bodyPr>
          <a:lstStyle/>
          <a:p>
            <a:pPr marL="0" indent="0">
              <a:buNone/>
            </a:pPr>
            <a:r>
              <a:rPr lang="en-US" dirty="0">
                <a:solidFill>
                  <a:schemeClr val="tx1"/>
                </a:solidFill>
                <a:hlinkClick r:id="rId2" action="ppaction://hlinksldjump"/>
              </a:rPr>
              <a:t>Continue tutorial</a:t>
            </a:r>
            <a:endParaRPr lang="en-US" dirty="0">
              <a:solidFill>
                <a:schemeClr val="tx1"/>
              </a:solidFill>
            </a:endParaRPr>
          </a:p>
        </p:txBody>
      </p:sp>
      <p:pic>
        <p:nvPicPr>
          <p:cNvPr id="5" name="Picture 4">
            <a:extLst>
              <a:ext uri="{FF2B5EF4-FFF2-40B4-BE49-F238E27FC236}">
                <a16:creationId xmlns:a16="http://schemas.microsoft.com/office/drawing/2014/main" id="{504E55C2-EE47-46DE-830A-6A773AFDB0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88145" y="2905760"/>
            <a:ext cx="1051560" cy="1046480"/>
          </a:xfrm>
          <a:prstGeom prst="rect">
            <a:avLst/>
          </a:prstGeom>
        </p:spPr>
      </p:pic>
    </p:spTree>
    <p:extLst>
      <p:ext uri="{BB962C8B-B14F-4D97-AF65-F5344CB8AC3E}">
        <p14:creationId xmlns:p14="http://schemas.microsoft.com/office/powerpoint/2010/main" val="426067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6"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1766BDDA-6329-4FC0-A165-C82FF1EC9C57}"/>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Oops, try again.</a:t>
            </a:r>
          </a:p>
        </p:txBody>
      </p:sp>
      <p:sp>
        <p:nvSpPr>
          <p:cNvPr id="3" name="Content Placeholder 2">
            <a:extLst>
              <a:ext uri="{FF2B5EF4-FFF2-40B4-BE49-F238E27FC236}">
                <a16:creationId xmlns:a16="http://schemas.microsoft.com/office/drawing/2014/main" id="{DB7AA8FA-0F0C-40B3-A9C3-E467E509D72D}"/>
              </a:ext>
            </a:extLst>
          </p:cNvPr>
          <p:cNvSpPr>
            <a:spLocks noGrp="1"/>
          </p:cNvSpPr>
          <p:nvPr>
            <p:ph idx="1"/>
          </p:nvPr>
        </p:nvSpPr>
        <p:spPr>
          <a:xfrm>
            <a:off x="7712032" y="804334"/>
            <a:ext cx="3675634" cy="5249332"/>
          </a:xfrm>
        </p:spPr>
        <p:txBody>
          <a:bodyPr vert="horz" lIns="91440" tIns="45720" rIns="91440" bIns="45720" rtlCol="0" anchor="ctr">
            <a:normAutofit/>
          </a:bodyPr>
          <a:lstStyle/>
          <a:p>
            <a:pPr marL="0" indent="0">
              <a:buNone/>
            </a:pPr>
            <a:r>
              <a:rPr lang="en-US" dirty="0">
                <a:solidFill>
                  <a:schemeClr val="tx1"/>
                </a:solidFill>
                <a:hlinkClick r:id="rId2" action="ppaction://hlinksldjump"/>
              </a:rPr>
              <a:t>Go back</a:t>
            </a:r>
            <a:endParaRPr lang="en-US" dirty="0">
              <a:solidFill>
                <a:schemeClr val="tx1"/>
              </a:solidFill>
            </a:endParaRPr>
          </a:p>
        </p:txBody>
      </p:sp>
      <p:pic>
        <p:nvPicPr>
          <p:cNvPr id="5" name="Picture 4" descr="A picture containing clipart&#10;&#10;Description automatically generated">
            <a:extLst>
              <a:ext uri="{FF2B5EF4-FFF2-40B4-BE49-F238E27FC236}">
                <a16:creationId xmlns:a16="http://schemas.microsoft.com/office/drawing/2014/main" id="{A70F8ED5-98A5-4297-B5CD-230D11377AE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93523" y="2848958"/>
            <a:ext cx="1000541" cy="1000541"/>
          </a:xfrm>
          <a:prstGeom prst="rect">
            <a:avLst/>
          </a:prstGeom>
        </p:spPr>
      </p:pic>
    </p:spTree>
    <p:extLst>
      <p:ext uri="{BB962C8B-B14F-4D97-AF65-F5344CB8AC3E}">
        <p14:creationId xmlns:p14="http://schemas.microsoft.com/office/powerpoint/2010/main" val="18490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30F30B9-47B5-40E7-A5DB-1E1DF2DC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6371A26E-4EC7-451A-B258-5E3891B1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B280A43-068C-4313-B62F-79F0C1790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232FC-32C0-4C22-9195-F6FE233DEC0B}"/>
              </a:ext>
            </a:extLst>
          </p:cNvPr>
          <p:cNvSpPr>
            <a:spLocks noGrp="1"/>
          </p:cNvSpPr>
          <p:nvPr>
            <p:ph type="title"/>
          </p:nvPr>
        </p:nvSpPr>
        <p:spPr>
          <a:xfrm>
            <a:off x="1742871" y="4912467"/>
            <a:ext cx="9765023" cy="1100405"/>
          </a:xfrm>
        </p:spPr>
        <p:txBody>
          <a:bodyPr>
            <a:normAutofit fontScale="90000"/>
          </a:bodyPr>
          <a:lstStyle/>
          <a:p>
            <a:r>
              <a:rPr lang="en-US" dirty="0">
                <a:solidFill>
                  <a:schemeClr val="bg1"/>
                </a:solidFill>
              </a:rPr>
              <a:t>How to Build Awareness With: </a:t>
            </a:r>
            <a:br>
              <a:rPr lang="en-US" dirty="0">
                <a:solidFill>
                  <a:schemeClr val="bg1"/>
                </a:solidFill>
              </a:rPr>
            </a:br>
            <a:r>
              <a:rPr lang="en-US" sz="3100" dirty="0">
                <a:solidFill>
                  <a:schemeClr val="bg1"/>
                </a:solidFill>
              </a:rPr>
              <a:t>your brand, your customer, your advertising options</a:t>
            </a:r>
            <a:br>
              <a:rPr lang="en-US" sz="3100" dirty="0">
                <a:solidFill>
                  <a:schemeClr val="bg1"/>
                </a:solidFill>
              </a:rPr>
            </a:br>
            <a:br>
              <a:rPr lang="en-US" dirty="0">
                <a:solidFill>
                  <a:schemeClr val="bg1"/>
                </a:solidFill>
              </a:rPr>
            </a:br>
            <a:r>
              <a:rPr lang="en-US" sz="2000" dirty="0">
                <a:solidFill>
                  <a:schemeClr val="bg1"/>
                </a:solidFill>
              </a:rPr>
              <a:t>This will be a focus in today’s tutorial.  </a:t>
            </a:r>
          </a:p>
        </p:txBody>
      </p:sp>
      <p:sp>
        <p:nvSpPr>
          <p:cNvPr id="40" name="Freeform 11">
            <a:extLst>
              <a:ext uri="{FF2B5EF4-FFF2-40B4-BE49-F238E27FC236}">
                <a16:creationId xmlns:a16="http://schemas.microsoft.com/office/drawing/2014/main" id="{02EA7C10-D784-46D0-9433-3C30171C6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29" name="Content Placeholder 2">
            <a:extLst>
              <a:ext uri="{FF2B5EF4-FFF2-40B4-BE49-F238E27FC236}">
                <a16:creationId xmlns:a16="http://schemas.microsoft.com/office/drawing/2014/main" id="{A33294ED-1C4D-4110-BF28-4DA73E4094AB}"/>
              </a:ext>
            </a:extLst>
          </p:cNvPr>
          <p:cNvGraphicFramePr>
            <a:graphicFrameLocks noGrp="1"/>
          </p:cNvGraphicFramePr>
          <p:nvPr>
            <p:ph idx="1"/>
            <p:extLst>
              <p:ext uri="{D42A27DB-BD31-4B8C-83A1-F6EECF244321}">
                <p14:modId xmlns:p14="http://schemas.microsoft.com/office/powerpoint/2010/main" val="796185735"/>
              </p:ext>
            </p:extLst>
          </p:nvPr>
        </p:nvGraphicFramePr>
        <p:xfrm>
          <a:off x="955931" y="640080"/>
          <a:ext cx="10293711" cy="327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E7150B9-4A83-4B6F-82DC-0DF2F4A98347}"/>
              </a:ext>
            </a:extLst>
          </p:cNvPr>
          <p:cNvSpPr txBox="1"/>
          <p:nvPr/>
        </p:nvSpPr>
        <p:spPr>
          <a:xfrm>
            <a:off x="3364834" y="4321813"/>
            <a:ext cx="9765023" cy="276999"/>
          </a:xfrm>
          <a:prstGeom prst="rect">
            <a:avLst/>
          </a:prstGeom>
          <a:noFill/>
        </p:spPr>
        <p:txBody>
          <a:bodyPr wrap="square" rtlCol="0">
            <a:spAutoFit/>
          </a:bodyPr>
          <a:lstStyle/>
          <a:p>
            <a:r>
              <a:rPr lang="en-US" sz="1200" dirty="0"/>
              <a:t>Each of the above topics contain a link for additional information.</a:t>
            </a:r>
          </a:p>
        </p:txBody>
      </p:sp>
    </p:spTree>
    <p:extLst>
      <p:ext uri="{BB962C8B-B14F-4D97-AF65-F5344CB8AC3E}">
        <p14:creationId xmlns:p14="http://schemas.microsoft.com/office/powerpoint/2010/main" val="381505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EF2DA0-2F1B-493F-9661-B4770E9D1D1B}"/>
              </a:ext>
            </a:extLst>
          </p:cNvPr>
          <p:cNvSpPr>
            <a:spLocks noGrp="1"/>
          </p:cNvSpPr>
          <p:nvPr>
            <p:ph type="title"/>
          </p:nvPr>
        </p:nvSpPr>
        <p:spPr>
          <a:xfrm>
            <a:off x="649224" y="645106"/>
            <a:ext cx="10569050" cy="1259894"/>
          </a:xfrm>
        </p:spPr>
        <p:txBody>
          <a:bodyPr vert="horz" lIns="91440" tIns="45720" rIns="91440" bIns="45720" rtlCol="0" anchor="t">
            <a:normAutofit/>
          </a:bodyPr>
          <a:lstStyle/>
          <a:p>
            <a:pPr>
              <a:lnSpc>
                <a:spcPct val="90000"/>
              </a:lnSpc>
            </a:pPr>
            <a:r>
              <a:rPr lang="en-US" dirty="0"/>
              <a:t>Engagement With Your Customer Base</a:t>
            </a:r>
          </a:p>
        </p:txBody>
      </p:sp>
      <p:sp>
        <p:nvSpPr>
          <p:cNvPr id="46" name="Rectangle 4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3D08276-80F0-481F-9325-9DC47AF02290}"/>
              </a:ext>
            </a:extLst>
          </p:cNvPr>
          <p:cNvSpPr>
            <a:spLocks noGrp="1"/>
          </p:cNvSpPr>
          <p:nvPr>
            <p:ph sz="half" idx="1"/>
          </p:nvPr>
        </p:nvSpPr>
        <p:spPr>
          <a:xfrm>
            <a:off x="649224" y="2133600"/>
            <a:ext cx="3704403" cy="3759253"/>
          </a:xfrm>
        </p:spPr>
        <p:txBody>
          <a:bodyPr vert="horz" lIns="91440" tIns="45720" rIns="91440" bIns="45720" rtlCol="0">
            <a:normAutofit fontScale="92500" lnSpcReduction="10000"/>
          </a:bodyPr>
          <a:lstStyle/>
          <a:p>
            <a:pPr marL="0" indent="0">
              <a:buNone/>
            </a:pPr>
            <a:r>
              <a:rPr lang="en-US" sz="2400" b="1" dirty="0"/>
              <a:t>Priorities	</a:t>
            </a:r>
          </a:p>
          <a:p>
            <a:pPr marL="0" indent="0"/>
            <a:r>
              <a:rPr lang="en-US" sz="2400" dirty="0"/>
              <a:t>What is your #1 Priority as a business owner?</a:t>
            </a:r>
          </a:p>
          <a:p>
            <a:pPr marL="0" indent="0"/>
            <a:endParaRPr lang="en-US" sz="2400" dirty="0"/>
          </a:p>
          <a:p>
            <a:pPr marL="0" indent="0">
              <a:buNone/>
            </a:pPr>
            <a:r>
              <a:rPr lang="en-US" sz="2400" dirty="0"/>
              <a:t>If you said customer experience is your top priority, excellent.  You are in business and the customer keeps you in business.	</a:t>
            </a:r>
            <a:r>
              <a:rPr lang="en-US" dirty="0"/>
              <a:t>	</a:t>
            </a:r>
          </a:p>
        </p:txBody>
      </p:sp>
      <p:pic>
        <p:nvPicPr>
          <p:cNvPr id="7" name="Picture 6" descr="A clock in the middle of a watch&#10;&#10;Description automatically generated">
            <a:extLst>
              <a:ext uri="{FF2B5EF4-FFF2-40B4-BE49-F238E27FC236}">
                <a16:creationId xmlns:a16="http://schemas.microsoft.com/office/drawing/2014/main" id="{FFCED1EE-B9B3-4D23-8E40-EDE6AC09F059}"/>
              </a:ext>
            </a:extLst>
          </p:cNvPr>
          <p:cNvPicPr>
            <a:picLocks noChangeAspect="1"/>
          </p:cNvPicPr>
          <p:nvPr/>
        </p:nvPicPr>
        <p:blipFill>
          <a:blip r:embed="rId3"/>
          <a:stretch>
            <a:fillRect/>
          </a:stretch>
        </p:blipFill>
        <p:spPr>
          <a:xfrm>
            <a:off x="5327354" y="1692564"/>
            <a:ext cx="5890920" cy="3932189"/>
          </a:xfrm>
          <a:prstGeom prst="rect">
            <a:avLst/>
          </a:prstGeom>
        </p:spPr>
      </p:pic>
      <p:sp>
        <p:nvSpPr>
          <p:cNvPr id="4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30377B40-EAE5-414B-B6A4-A9DF4783F912}"/>
              </a:ext>
            </a:extLst>
          </p:cNvPr>
          <p:cNvSpPr txBox="1">
            <a:spLocks/>
          </p:cNvSpPr>
          <p:nvPr/>
        </p:nvSpPr>
        <p:spPr>
          <a:xfrm>
            <a:off x="7048767" y="2617694"/>
            <a:ext cx="4268788"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		</a:t>
            </a:r>
          </a:p>
        </p:txBody>
      </p:sp>
    </p:spTree>
    <p:extLst>
      <p:ext uri="{BB962C8B-B14F-4D97-AF65-F5344CB8AC3E}">
        <p14:creationId xmlns:p14="http://schemas.microsoft.com/office/powerpoint/2010/main" val="353935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1" name="Group 9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5" name="Rectangle 10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9" name="Rectangle 108">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13D2D-B002-4ADB-BD13-4F5BF9FFB446}"/>
              </a:ext>
            </a:extLst>
          </p:cNvPr>
          <p:cNvSpPr>
            <a:spLocks noGrp="1"/>
          </p:cNvSpPr>
          <p:nvPr>
            <p:ph type="title"/>
          </p:nvPr>
        </p:nvSpPr>
        <p:spPr>
          <a:xfrm>
            <a:off x="1208038" y="1714327"/>
            <a:ext cx="2454052" cy="3029344"/>
          </a:xfrm>
        </p:spPr>
        <p:txBody>
          <a:bodyPr vert="horz" lIns="91440" tIns="45720" rIns="91440" bIns="45720" rtlCol="0" anchor="t">
            <a:normAutofit/>
          </a:bodyPr>
          <a:lstStyle/>
          <a:p>
            <a:r>
              <a:rPr lang="en-US" sz="3200" dirty="0">
                <a:solidFill>
                  <a:schemeClr val="bg1"/>
                </a:solidFill>
              </a:rPr>
              <a:t>Excellent Examples of</a:t>
            </a:r>
            <a:br>
              <a:rPr lang="en-US" sz="3200" dirty="0">
                <a:solidFill>
                  <a:schemeClr val="bg1"/>
                </a:solidFill>
              </a:rPr>
            </a:br>
            <a:r>
              <a:rPr lang="en-US" sz="3200" dirty="0">
                <a:solidFill>
                  <a:schemeClr val="bg1"/>
                </a:solidFill>
              </a:rPr>
              <a:t>#1 Priority: Customer Experience </a:t>
            </a:r>
          </a:p>
        </p:txBody>
      </p:sp>
      <p:sp>
        <p:nvSpPr>
          <p:cNvPr id="111"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13" name="Rectangle 112">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FF32602-E1FA-47CE-9EE5-D234BFD27CD2}"/>
              </a:ext>
            </a:extLst>
          </p:cNvPr>
          <p:cNvSpPr>
            <a:spLocks noGrp="1"/>
          </p:cNvSpPr>
          <p:nvPr>
            <p:ph type="body" idx="1"/>
          </p:nvPr>
        </p:nvSpPr>
        <p:spPr>
          <a:xfrm>
            <a:off x="4169083" y="586722"/>
            <a:ext cx="6798033" cy="1269900"/>
          </a:xfrm>
        </p:spPr>
        <p:txBody>
          <a:bodyPr vert="horz" lIns="91440" tIns="45720" rIns="91440" bIns="45720" rtlCol="0" anchor="ctr">
            <a:noAutofit/>
          </a:bodyPr>
          <a:lstStyle/>
          <a:p>
            <a:r>
              <a:rPr lang="en-US" sz="2000" dirty="0">
                <a:solidFill>
                  <a:schemeClr val="tx1">
                    <a:lumMod val="75000"/>
                    <a:lumOff val="25000"/>
                  </a:schemeClr>
                </a:solidFill>
              </a:rPr>
              <a:t>Successful customer service experiences in two top companies</a:t>
            </a:r>
          </a:p>
        </p:txBody>
      </p:sp>
      <p:sp>
        <p:nvSpPr>
          <p:cNvPr id="5" name="TextBox 4">
            <a:extLst>
              <a:ext uri="{FF2B5EF4-FFF2-40B4-BE49-F238E27FC236}">
                <a16:creationId xmlns:a16="http://schemas.microsoft.com/office/drawing/2014/main" id="{FC85D6D3-D390-4661-8DC7-2EB6C3298688}"/>
              </a:ext>
            </a:extLst>
          </p:cNvPr>
          <p:cNvSpPr txBox="1"/>
          <p:nvPr/>
        </p:nvSpPr>
        <p:spPr>
          <a:xfrm>
            <a:off x="4192146" y="1962364"/>
            <a:ext cx="3589219" cy="3970318"/>
          </a:xfrm>
          <a:prstGeom prst="rect">
            <a:avLst/>
          </a:prstGeom>
          <a:noFill/>
        </p:spPr>
        <p:txBody>
          <a:bodyPr wrap="square" rtlCol="0">
            <a:spAutoFit/>
          </a:bodyPr>
          <a:lstStyle/>
          <a:p>
            <a:r>
              <a:rPr lang="en-US" b="1" dirty="0"/>
              <a:t>Amazon:</a:t>
            </a:r>
          </a:p>
          <a:p>
            <a:endParaRPr lang="en-US" dirty="0"/>
          </a:p>
          <a:p>
            <a:r>
              <a:rPr lang="en-US" dirty="0"/>
              <a:t>Two day free delivery with membership</a:t>
            </a:r>
          </a:p>
          <a:p>
            <a:endParaRPr lang="en-US" dirty="0"/>
          </a:p>
          <a:p>
            <a:r>
              <a:rPr lang="en-US" dirty="0"/>
              <a:t>Front door service with their own vans</a:t>
            </a:r>
          </a:p>
          <a:p>
            <a:endParaRPr lang="en-US" dirty="0"/>
          </a:p>
          <a:p>
            <a:r>
              <a:rPr lang="en-US" dirty="0"/>
              <a:t>Employing local delivery personnel 24/7</a:t>
            </a:r>
          </a:p>
          <a:p>
            <a:endParaRPr lang="en-US" dirty="0"/>
          </a:p>
          <a:p>
            <a:r>
              <a:rPr lang="en-US" dirty="0"/>
              <a:t>Free return shipping</a:t>
            </a:r>
          </a:p>
          <a:p>
            <a:endParaRPr lang="en-US" dirty="0"/>
          </a:p>
          <a:p>
            <a:r>
              <a:rPr lang="en-US" dirty="0"/>
              <a:t>Recently, one day delivery</a:t>
            </a:r>
          </a:p>
        </p:txBody>
      </p:sp>
      <p:sp>
        <p:nvSpPr>
          <p:cNvPr id="108" name="TextBox 107">
            <a:extLst>
              <a:ext uri="{FF2B5EF4-FFF2-40B4-BE49-F238E27FC236}">
                <a16:creationId xmlns:a16="http://schemas.microsoft.com/office/drawing/2014/main" id="{432BA0EF-D5F1-42AB-90F7-C5AEE03833A3}"/>
              </a:ext>
            </a:extLst>
          </p:cNvPr>
          <p:cNvSpPr txBox="1"/>
          <p:nvPr/>
        </p:nvSpPr>
        <p:spPr>
          <a:xfrm>
            <a:off x="7781366" y="1962364"/>
            <a:ext cx="3747246" cy="3970318"/>
          </a:xfrm>
          <a:prstGeom prst="rect">
            <a:avLst/>
          </a:prstGeom>
          <a:noFill/>
        </p:spPr>
        <p:txBody>
          <a:bodyPr wrap="square" rtlCol="0">
            <a:spAutoFit/>
          </a:bodyPr>
          <a:lstStyle/>
          <a:p>
            <a:r>
              <a:rPr lang="en-US" b="1" dirty="0"/>
              <a:t>Starbucks:</a:t>
            </a:r>
          </a:p>
          <a:p>
            <a:endParaRPr lang="en-US" dirty="0"/>
          </a:p>
          <a:p>
            <a:r>
              <a:rPr lang="en-US" dirty="0"/>
              <a:t>Very active on social media and posts selfies of customers drinking Starbucks</a:t>
            </a:r>
          </a:p>
          <a:p>
            <a:endParaRPr lang="en-US" dirty="0"/>
          </a:p>
          <a:p>
            <a:r>
              <a:rPr lang="en-US" dirty="0"/>
              <a:t>Made the consumer “their brand”</a:t>
            </a:r>
          </a:p>
          <a:p>
            <a:endParaRPr lang="en-US" dirty="0"/>
          </a:p>
          <a:p>
            <a:r>
              <a:rPr lang="en-US" dirty="0"/>
              <a:t>Locations use specific plants, smells, sounds, colors and lighting to make the customer experience aesthetically pleasing</a:t>
            </a:r>
          </a:p>
        </p:txBody>
      </p:sp>
    </p:spTree>
    <p:extLst>
      <p:ext uri="{BB962C8B-B14F-4D97-AF65-F5344CB8AC3E}">
        <p14:creationId xmlns:p14="http://schemas.microsoft.com/office/powerpoint/2010/main" val="21816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859F-A5FC-4D67-9D09-D609FB1DCCEB}"/>
              </a:ext>
            </a:extLst>
          </p:cNvPr>
          <p:cNvSpPr>
            <a:spLocks noGrp="1"/>
          </p:cNvSpPr>
          <p:nvPr>
            <p:ph type="title"/>
          </p:nvPr>
        </p:nvSpPr>
        <p:spPr>
          <a:xfrm>
            <a:off x="1065212" y="337526"/>
            <a:ext cx="8915399" cy="1468800"/>
          </a:xfrm>
        </p:spPr>
        <p:txBody>
          <a:bodyPr/>
          <a:lstStyle/>
          <a:p>
            <a:r>
              <a:rPr lang="en-US" dirty="0"/>
              <a:t>Welcome to Part 1 of our Marketing Series</a:t>
            </a:r>
          </a:p>
        </p:txBody>
      </p:sp>
      <p:sp>
        <p:nvSpPr>
          <p:cNvPr id="3" name="Text Placeholder 2">
            <a:extLst>
              <a:ext uri="{FF2B5EF4-FFF2-40B4-BE49-F238E27FC236}">
                <a16:creationId xmlns:a16="http://schemas.microsoft.com/office/drawing/2014/main" id="{C751E50D-5DFC-42B8-83BF-45CE028862A1}"/>
              </a:ext>
            </a:extLst>
          </p:cNvPr>
          <p:cNvSpPr>
            <a:spLocks noGrp="1"/>
          </p:cNvSpPr>
          <p:nvPr>
            <p:ph type="body" idx="1"/>
          </p:nvPr>
        </p:nvSpPr>
        <p:spPr>
          <a:xfrm>
            <a:off x="2553353" y="3072928"/>
            <a:ext cx="8915399" cy="3211331"/>
          </a:xfrm>
        </p:spPr>
        <p:txBody>
          <a:bodyPr>
            <a:normAutofit/>
          </a:bodyPr>
          <a:lstStyle/>
          <a:p>
            <a:r>
              <a:rPr lang="en-US" dirty="0"/>
              <a:t>Are you:</a:t>
            </a:r>
          </a:p>
          <a:p>
            <a:pPr marL="342900" indent="-342900">
              <a:buFont typeface="Arial" panose="020B0604020202020204" pitchFamily="34" charset="0"/>
              <a:buChar char="•"/>
            </a:pPr>
            <a:r>
              <a:rPr lang="en-US" dirty="0"/>
              <a:t>a business owner who would like to create or understand how to effectively market your business?</a:t>
            </a:r>
          </a:p>
          <a:p>
            <a:pPr marL="342900" indent="-342900">
              <a:buFont typeface="Arial" panose="020B0604020202020204" pitchFamily="34" charset="0"/>
              <a:buChar char="•"/>
            </a:pPr>
            <a:r>
              <a:rPr lang="en-US" dirty="0"/>
              <a:t>a business owner who would like to see their customer base grow?</a:t>
            </a:r>
          </a:p>
          <a:p>
            <a:pPr marL="342900" indent="-342900">
              <a:buFont typeface="Arial" panose="020B0604020202020204" pitchFamily="34" charset="0"/>
              <a:buChar char="•"/>
            </a:pPr>
            <a:r>
              <a:rPr lang="en-US" dirty="0"/>
              <a:t>a business owner with a desire to learn higher engagement techniques with potential customers?</a:t>
            </a:r>
          </a:p>
          <a:p>
            <a:pPr marL="342900" indent="-342900">
              <a:buFont typeface="Arial" panose="020B0604020202020204" pitchFamily="34" charset="0"/>
              <a:buChar char="•"/>
            </a:pPr>
            <a:r>
              <a:rPr lang="en-US" dirty="0"/>
              <a:t>a member of the </a:t>
            </a:r>
            <a:r>
              <a:rPr lang="en-US" dirty="0" err="1"/>
              <a:t>ResQRoof</a:t>
            </a:r>
            <a:r>
              <a:rPr lang="en-US" dirty="0"/>
              <a:t> Cooperative?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7956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44" name="Group 43">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5"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6"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7"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8"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9"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0"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1"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2"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3"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4"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5"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6"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extBox 1">
            <a:extLst>
              <a:ext uri="{FF2B5EF4-FFF2-40B4-BE49-F238E27FC236}">
                <a16:creationId xmlns:a16="http://schemas.microsoft.com/office/drawing/2014/main" id="{5C1DA417-B538-4E05-982E-2CF2C078E82A}"/>
              </a:ext>
            </a:extLst>
          </p:cNvPr>
          <p:cNvSpPr txBox="1"/>
          <p:nvPr/>
        </p:nvSpPr>
        <p:spPr>
          <a:xfrm>
            <a:off x="1304104" y="1318591"/>
            <a:ext cx="5106874" cy="2009902"/>
          </a:xfrm>
          <a:prstGeom prst="rect">
            <a:avLst/>
          </a:prstGeom>
        </p:spPr>
        <p:txBody>
          <a:bodyPr vert="horz" lIns="91440" tIns="45720" rIns="91440" bIns="45720" rtlCol="0" anchor="ctr">
            <a:normAutofit fontScale="77500" lnSpcReduction="20000"/>
          </a:bodyPr>
          <a:lstStyle/>
          <a:p>
            <a:pPr algn="r">
              <a:spcBef>
                <a:spcPct val="0"/>
              </a:spcBef>
              <a:spcAft>
                <a:spcPts val="600"/>
              </a:spcAft>
            </a:pPr>
            <a:r>
              <a:rPr lang="en-US" sz="6600">
                <a:solidFill>
                  <a:schemeClr val="tx2">
                    <a:lumMod val="75000"/>
                  </a:schemeClr>
                </a:solidFill>
                <a:latin typeface="+mj-lt"/>
                <a:ea typeface="+mj-ea"/>
                <a:cs typeface="+mj-cs"/>
              </a:rPr>
              <a:t>#2 Priority:  Humanize Your Brand</a:t>
            </a:r>
          </a:p>
        </p:txBody>
      </p:sp>
      <p:cxnSp>
        <p:nvCxnSpPr>
          <p:cNvPr id="58" name="Straight Connector 57">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AE75DC-52C9-461E-B739-41CB9C1705D1}"/>
              </a:ext>
            </a:extLst>
          </p:cNvPr>
          <p:cNvSpPr txBox="1"/>
          <p:nvPr/>
        </p:nvSpPr>
        <p:spPr>
          <a:xfrm>
            <a:off x="276028" y="3881947"/>
            <a:ext cx="7200608" cy="2554545"/>
          </a:xfrm>
          <a:prstGeom prst="rect">
            <a:avLst/>
          </a:prstGeom>
          <a:noFill/>
        </p:spPr>
        <p:txBody>
          <a:bodyPr wrap="square" rtlCol="0">
            <a:spAutoFit/>
          </a:bodyPr>
          <a:lstStyle/>
          <a:p>
            <a:r>
              <a:rPr lang="en-US" sz="3200" dirty="0"/>
              <a:t>How has Starbucks and Amazon humanized their brand?  </a:t>
            </a:r>
          </a:p>
          <a:p>
            <a:endParaRPr lang="en-US" sz="3200" dirty="0"/>
          </a:p>
          <a:p>
            <a:r>
              <a:rPr lang="en-US" sz="3200" dirty="0"/>
              <a:t>How do you engage your customers?</a:t>
            </a:r>
          </a:p>
        </p:txBody>
      </p:sp>
    </p:spTree>
    <p:extLst>
      <p:ext uri="{BB962C8B-B14F-4D97-AF65-F5344CB8AC3E}">
        <p14:creationId xmlns:p14="http://schemas.microsoft.com/office/powerpoint/2010/main" val="3077873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1"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4"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74F22DF6-4A11-43B4-B33B-4548AAF81030}"/>
              </a:ext>
            </a:extLst>
          </p:cNvPr>
          <p:cNvSpPr>
            <a:spLocks noGrp="1"/>
          </p:cNvSpPr>
          <p:nvPr>
            <p:ph type="ctrTitle"/>
          </p:nvPr>
        </p:nvSpPr>
        <p:spPr>
          <a:xfrm>
            <a:off x="987215" y="1318590"/>
            <a:ext cx="5108785" cy="4379844"/>
          </a:xfrm>
        </p:spPr>
        <p:txBody>
          <a:bodyPr anchor="ctr">
            <a:normAutofit/>
          </a:bodyPr>
          <a:lstStyle/>
          <a:p>
            <a:r>
              <a:rPr lang="en-US" dirty="0">
                <a:solidFill>
                  <a:srgbClr val="FFFFFF"/>
                </a:solidFill>
              </a:rPr>
              <a:t>Take a moment to list the ways in which you:</a:t>
            </a:r>
          </a:p>
        </p:txBody>
      </p:sp>
      <p:sp>
        <p:nvSpPr>
          <p:cNvPr id="3" name="Subtitle 2">
            <a:extLst>
              <a:ext uri="{FF2B5EF4-FFF2-40B4-BE49-F238E27FC236}">
                <a16:creationId xmlns:a16="http://schemas.microsoft.com/office/drawing/2014/main" id="{C29BCCE5-18F4-46B4-99C7-71571A72A215}"/>
              </a:ext>
            </a:extLst>
          </p:cNvPr>
          <p:cNvSpPr>
            <a:spLocks noGrp="1"/>
          </p:cNvSpPr>
          <p:nvPr>
            <p:ph type="subTitle" idx="1"/>
          </p:nvPr>
        </p:nvSpPr>
        <p:spPr>
          <a:xfrm>
            <a:off x="7712032" y="804334"/>
            <a:ext cx="3675634" cy="5249332"/>
          </a:xfrm>
        </p:spPr>
        <p:txBody>
          <a:bodyPr anchor="ctr">
            <a:normAutofit/>
          </a:bodyPr>
          <a:lstStyle/>
          <a:p>
            <a:pPr marL="342900" indent="-342900">
              <a:buAutoNum type="arabicPeriod"/>
            </a:pPr>
            <a:r>
              <a:rPr lang="en-US" dirty="0">
                <a:solidFill>
                  <a:schemeClr val="tx1"/>
                </a:solidFill>
              </a:rPr>
              <a:t>Make each customer a priority whether or not they are a current or potential customer.</a:t>
            </a:r>
          </a:p>
          <a:p>
            <a:pPr marL="342900" indent="-342900">
              <a:buAutoNum type="arabicPeriod"/>
            </a:pPr>
            <a:r>
              <a:rPr lang="en-US" dirty="0">
                <a:solidFill>
                  <a:schemeClr val="tx1"/>
                </a:solidFill>
              </a:rPr>
              <a:t>Humanize your brand to ensure your customer can relate.</a:t>
            </a:r>
          </a:p>
          <a:p>
            <a:pPr marL="342900" indent="-342900">
              <a:buAutoNum type="arabicPeriod"/>
            </a:pPr>
            <a:r>
              <a:rPr lang="en-US" dirty="0">
                <a:solidFill>
                  <a:schemeClr val="tx1"/>
                </a:solidFill>
              </a:rPr>
              <a:t>Click below to document your customer experience.</a:t>
            </a:r>
          </a:p>
        </p:txBody>
      </p:sp>
      <p:pic>
        <p:nvPicPr>
          <p:cNvPr id="23" name="Google Shape;297;p36">
            <a:hlinkClick r:id="rId3"/>
            <a:extLst>
              <a:ext uri="{FF2B5EF4-FFF2-40B4-BE49-F238E27FC236}">
                <a16:creationId xmlns:a16="http://schemas.microsoft.com/office/drawing/2014/main" id="{BDBA6B2C-619E-42F6-AFAA-0B216004B9ED}"/>
              </a:ext>
            </a:extLst>
          </p:cNvPr>
          <p:cNvPicPr preferRelativeResize="0"/>
          <p:nvPr/>
        </p:nvPicPr>
        <p:blipFill>
          <a:blip r:embed="rId4"/>
          <a:stretch>
            <a:fillRect/>
          </a:stretch>
        </p:blipFill>
        <p:spPr>
          <a:xfrm>
            <a:off x="8153167" y="5349781"/>
            <a:ext cx="1949660" cy="697306"/>
          </a:xfrm>
          <a:prstGeom prst="rect">
            <a:avLst/>
          </a:prstGeom>
          <a:noFill/>
        </p:spPr>
      </p:pic>
    </p:spTree>
    <p:extLst>
      <p:ext uri="{BB962C8B-B14F-4D97-AF65-F5344CB8AC3E}">
        <p14:creationId xmlns:p14="http://schemas.microsoft.com/office/powerpoint/2010/main" val="191737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75FC90D-2BF5-45A1-968A-5DB209ED5184}"/>
              </a:ext>
            </a:extLst>
          </p:cNvPr>
          <p:cNvSpPr>
            <a:spLocks noGrp="1"/>
          </p:cNvSpPr>
          <p:nvPr>
            <p:ph type="title"/>
          </p:nvPr>
        </p:nvSpPr>
        <p:spPr>
          <a:xfrm>
            <a:off x="541867" y="787400"/>
            <a:ext cx="7145866" cy="778933"/>
          </a:xfrm>
        </p:spPr>
        <p:txBody>
          <a:bodyPr anchor="ctr">
            <a:normAutofit/>
          </a:bodyPr>
          <a:lstStyle/>
          <a:p>
            <a:pPr>
              <a:lnSpc>
                <a:spcPct val="90000"/>
              </a:lnSpc>
            </a:pPr>
            <a:r>
              <a:rPr lang="en-US" sz="2500" dirty="0">
                <a:solidFill>
                  <a:srgbClr val="FEFFFF"/>
                </a:solidFill>
              </a:rPr>
              <a:t>#3 Priority: Personalize Customer Communication</a:t>
            </a:r>
          </a:p>
        </p:txBody>
      </p:sp>
      <p:sp>
        <p:nvSpPr>
          <p:cNvPr id="3" name="Content Placeholder 2">
            <a:extLst>
              <a:ext uri="{FF2B5EF4-FFF2-40B4-BE49-F238E27FC236}">
                <a16:creationId xmlns:a16="http://schemas.microsoft.com/office/drawing/2014/main" id="{6729F015-1CA5-4E71-A3DA-B1DE5CFAFB88}"/>
              </a:ext>
            </a:extLst>
          </p:cNvPr>
          <p:cNvSpPr>
            <a:spLocks noGrp="1"/>
          </p:cNvSpPr>
          <p:nvPr>
            <p:ph idx="1"/>
          </p:nvPr>
        </p:nvSpPr>
        <p:spPr>
          <a:xfrm>
            <a:off x="541866" y="2032000"/>
            <a:ext cx="7145867" cy="3879222"/>
          </a:xfrm>
        </p:spPr>
        <p:txBody>
          <a:bodyPr>
            <a:normAutofit/>
          </a:bodyPr>
          <a:lstStyle/>
          <a:p>
            <a:r>
              <a:rPr lang="en-US" sz="2400" dirty="0">
                <a:solidFill>
                  <a:srgbClr val="FEFFFF"/>
                </a:solidFill>
              </a:rPr>
              <a:t>1. How do you communicate with your customer?</a:t>
            </a:r>
          </a:p>
          <a:p>
            <a:pPr marL="0" indent="0">
              <a:buNone/>
            </a:pPr>
            <a:endParaRPr lang="en-US" sz="2400" dirty="0">
              <a:solidFill>
                <a:srgbClr val="FEFFFF"/>
              </a:solidFill>
            </a:endParaRPr>
          </a:p>
          <a:p>
            <a:r>
              <a:rPr lang="en-US" sz="2400" dirty="0">
                <a:solidFill>
                  <a:srgbClr val="FEFFFF"/>
                </a:solidFill>
              </a:rPr>
              <a:t>2. Do you respond immediately when a customer reaches out to you?</a:t>
            </a:r>
          </a:p>
          <a:p>
            <a:pPr marL="0" indent="0">
              <a:buNone/>
            </a:pPr>
            <a:endParaRPr lang="en-US" sz="2400" dirty="0">
              <a:solidFill>
                <a:srgbClr val="FEFFFF"/>
              </a:solidFill>
            </a:endParaRPr>
          </a:p>
          <a:p>
            <a:r>
              <a:rPr lang="en-US" sz="2400" dirty="0">
                <a:solidFill>
                  <a:srgbClr val="FEFFFF"/>
                </a:solidFill>
              </a:rPr>
              <a:t>3. Do you listen to the customer and value what they say?</a:t>
            </a:r>
          </a:p>
        </p:txBody>
      </p:sp>
      <p:pic>
        <p:nvPicPr>
          <p:cNvPr id="7" name="Graphic 6" descr="Call center">
            <a:extLst>
              <a:ext uri="{FF2B5EF4-FFF2-40B4-BE49-F238E27FC236}">
                <a16:creationId xmlns:a16="http://schemas.microsoft.com/office/drawing/2014/main" id="{EC2DA8A7-7A95-47DB-B16A-42993F36EF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21395501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BC0E-6DC6-4DDB-8D25-028D8D7F111A}"/>
              </a:ext>
            </a:extLst>
          </p:cNvPr>
          <p:cNvSpPr>
            <a:spLocks noGrp="1"/>
          </p:cNvSpPr>
          <p:nvPr>
            <p:ph type="title"/>
          </p:nvPr>
        </p:nvSpPr>
        <p:spPr/>
        <p:txBody>
          <a:bodyPr/>
          <a:lstStyle/>
          <a:p>
            <a:r>
              <a:rPr lang="en-US" dirty="0"/>
              <a:t>Create a personalized experience for your customers</a:t>
            </a:r>
          </a:p>
        </p:txBody>
      </p:sp>
      <p:sp>
        <p:nvSpPr>
          <p:cNvPr id="3" name="Content Placeholder 2">
            <a:extLst>
              <a:ext uri="{FF2B5EF4-FFF2-40B4-BE49-F238E27FC236}">
                <a16:creationId xmlns:a16="http://schemas.microsoft.com/office/drawing/2014/main" id="{401D567C-3CA4-4281-9AC5-CE22BDA74394}"/>
              </a:ext>
            </a:extLst>
          </p:cNvPr>
          <p:cNvSpPr>
            <a:spLocks noGrp="1"/>
          </p:cNvSpPr>
          <p:nvPr>
            <p:ph sz="half" idx="1"/>
          </p:nvPr>
        </p:nvSpPr>
        <p:spPr/>
        <p:txBody>
          <a:bodyPr/>
          <a:lstStyle/>
          <a:p>
            <a:pPr marL="0" indent="0">
              <a:buNone/>
            </a:pPr>
            <a:r>
              <a:rPr lang="en-US" dirty="0"/>
              <a:t>How have Starbucks and Amazon created a personalized customer experience?</a:t>
            </a:r>
          </a:p>
          <a:p>
            <a:r>
              <a:rPr lang="en-US" dirty="0"/>
              <a:t>Personalized communication is important.</a:t>
            </a:r>
          </a:p>
          <a:p>
            <a:r>
              <a:rPr lang="en-US" dirty="0"/>
              <a:t>Do you respond to emails or phone calls quickly?</a:t>
            </a:r>
          </a:p>
          <a:p>
            <a:r>
              <a:rPr lang="en-US" dirty="0"/>
              <a:t>Do you offer a digital means for customers to communicate?</a:t>
            </a:r>
          </a:p>
        </p:txBody>
      </p:sp>
      <p:sp>
        <p:nvSpPr>
          <p:cNvPr id="4" name="Content Placeholder 3">
            <a:extLst>
              <a:ext uri="{FF2B5EF4-FFF2-40B4-BE49-F238E27FC236}">
                <a16:creationId xmlns:a16="http://schemas.microsoft.com/office/drawing/2014/main" id="{A3073B67-88C2-4F86-A01D-9355E6F78AD2}"/>
              </a:ext>
            </a:extLst>
          </p:cNvPr>
          <p:cNvSpPr>
            <a:spLocks noGrp="1"/>
          </p:cNvSpPr>
          <p:nvPr>
            <p:ph sz="half" idx="2"/>
          </p:nvPr>
        </p:nvSpPr>
        <p:spPr/>
        <p:txBody>
          <a:bodyPr/>
          <a:lstStyle/>
          <a:p>
            <a:pPr marL="0" indent="0">
              <a:buNone/>
            </a:pPr>
            <a:r>
              <a:rPr lang="en-US" dirty="0"/>
              <a:t>Ideas for connecting with customers:</a:t>
            </a:r>
          </a:p>
          <a:p>
            <a:pPr marL="0" indent="0">
              <a:buNone/>
            </a:pPr>
            <a:r>
              <a:rPr lang="en-US" dirty="0"/>
              <a:t>Do you know their birthdays?  You can send them a card and ask how their product is faring each year on their birthday.  Doctor offices often send out birthday wishes.</a:t>
            </a:r>
          </a:p>
          <a:p>
            <a:pPr marL="0" indent="0">
              <a:buNone/>
            </a:pPr>
            <a:r>
              <a:rPr lang="en-US" dirty="0"/>
              <a:t>Add personalization to your website such as surveys or other communication.</a:t>
            </a:r>
          </a:p>
          <a:p>
            <a:pPr marL="0" indent="0">
              <a:buNone/>
            </a:pPr>
            <a:r>
              <a:rPr lang="en-US" dirty="0"/>
              <a:t>Create a blog page where you can interact with the customer.</a:t>
            </a:r>
          </a:p>
        </p:txBody>
      </p:sp>
    </p:spTree>
    <p:extLst>
      <p:ext uri="{BB962C8B-B14F-4D97-AF65-F5344CB8AC3E}">
        <p14:creationId xmlns:p14="http://schemas.microsoft.com/office/powerpoint/2010/main" val="387968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75629D-9B92-4BDF-B05E-18973CAAA0EE}"/>
              </a:ext>
            </a:extLst>
          </p:cNvPr>
          <p:cNvSpPr>
            <a:spLocks noGrp="1"/>
          </p:cNvSpPr>
          <p:nvPr>
            <p:ph type="title"/>
          </p:nvPr>
        </p:nvSpPr>
        <p:spPr>
          <a:xfrm>
            <a:off x="1794897" y="624110"/>
            <a:ext cx="9712998" cy="1280890"/>
          </a:xfrm>
        </p:spPr>
        <p:txBody>
          <a:bodyPr>
            <a:normAutofit/>
          </a:bodyPr>
          <a:lstStyle/>
          <a:p>
            <a:r>
              <a:rPr lang="en-US" dirty="0"/>
              <a:t>Listen</a:t>
            </a:r>
          </a:p>
        </p:txBody>
      </p:sp>
      <p:sp>
        <p:nvSpPr>
          <p:cNvPr id="12" name="Rectangle 11">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34E310A4-ABBB-47C3-878E-EAA05FD2616B}"/>
              </a:ext>
            </a:extLst>
          </p:cNvPr>
          <p:cNvGraphicFramePr>
            <a:graphicFrameLocks noGrp="1"/>
          </p:cNvGraphicFramePr>
          <p:nvPr>
            <p:ph idx="1"/>
            <p:extLst>
              <p:ext uri="{D42A27DB-BD31-4B8C-83A1-F6EECF244321}">
                <p14:modId xmlns:p14="http://schemas.microsoft.com/office/powerpoint/2010/main" val="426717627"/>
              </p:ext>
            </p:extLst>
          </p:nvPr>
        </p:nvGraphicFramePr>
        <p:xfrm>
          <a:off x="1794896" y="1221672"/>
          <a:ext cx="9712997" cy="4655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19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8B783-D8B0-4DCE-8542-FB69636D76AF}"/>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#4 Priority: Use Social Media</a:t>
            </a: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92E186-4113-409C-BA1A-756A3C6307FD}"/>
              </a:ext>
            </a:extLst>
          </p:cNvPr>
          <p:cNvGraphicFramePr>
            <a:graphicFrameLocks noGrp="1"/>
          </p:cNvGraphicFramePr>
          <p:nvPr>
            <p:ph idx="1"/>
            <p:extLst>
              <p:ext uri="{D42A27DB-BD31-4B8C-83A1-F6EECF244321}">
                <p14:modId xmlns:p14="http://schemas.microsoft.com/office/powerpoint/2010/main" val="30874882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118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F36D2D-F862-491B-8DDE-BF13CF33AB19}"/>
              </a:ext>
            </a:extLst>
          </p:cNvPr>
          <p:cNvSpPr txBox="1"/>
          <p:nvPr/>
        </p:nvSpPr>
        <p:spPr>
          <a:xfrm>
            <a:off x="2034283" y="608375"/>
            <a:ext cx="9144000" cy="1477328"/>
          </a:xfrm>
          <a:prstGeom prst="rect">
            <a:avLst/>
          </a:prstGeom>
          <a:noFill/>
        </p:spPr>
        <p:txBody>
          <a:bodyPr wrap="square" rtlCol="0">
            <a:spAutoFit/>
          </a:bodyPr>
          <a:lstStyle/>
          <a:p>
            <a:r>
              <a:rPr lang="en-US" sz="2400" dirty="0"/>
              <a:t>In the roofing industry, some of your customers will be digital natives.  If you have not already, think about making the transition to social media to connect with your customer.</a:t>
            </a:r>
          </a:p>
          <a:p>
            <a:endParaRPr lang="en-US" dirty="0"/>
          </a:p>
        </p:txBody>
      </p:sp>
      <p:sp>
        <p:nvSpPr>
          <p:cNvPr id="4" name="TextBox 3">
            <a:extLst>
              <a:ext uri="{FF2B5EF4-FFF2-40B4-BE49-F238E27FC236}">
                <a16:creationId xmlns:a16="http://schemas.microsoft.com/office/drawing/2014/main" id="{829AB519-4DF8-45A6-8C06-B3FA67C07CD0}"/>
              </a:ext>
            </a:extLst>
          </p:cNvPr>
          <p:cNvSpPr txBox="1"/>
          <p:nvPr/>
        </p:nvSpPr>
        <p:spPr>
          <a:xfrm>
            <a:off x="2845941" y="5502080"/>
            <a:ext cx="7911140" cy="369332"/>
          </a:xfrm>
          <a:prstGeom prst="rect">
            <a:avLst/>
          </a:prstGeom>
          <a:noFill/>
        </p:spPr>
        <p:txBody>
          <a:bodyPr wrap="none" rtlCol="0">
            <a:spAutoFit/>
          </a:bodyPr>
          <a:lstStyle/>
          <a:p>
            <a:r>
              <a:rPr lang="en-US" dirty="0"/>
              <a:t>We will learn more about this in a short time, when we discuss Process</a:t>
            </a:r>
          </a:p>
        </p:txBody>
      </p:sp>
      <p:sp>
        <p:nvSpPr>
          <p:cNvPr id="5" name="TextBox 4">
            <a:extLst>
              <a:ext uri="{FF2B5EF4-FFF2-40B4-BE49-F238E27FC236}">
                <a16:creationId xmlns:a16="http://schemas.microsoft.com/office/drawing/2014/main" id="{B265E26B-A42B-4730-A2E0-55BEA1BE4AE4}"/>
              </a:ext>
            </a:extLst>
          </p:cNvPr>
          <p:cNvSpPr txBox="1"/>
          <p:nvPr/>
        </p:nvSpPr>
        <p:spPr>
          <a:xfrm>
            <a:off x="2034283" y="2844300"/>
            <a:ext cx="3411477" cy="1754326"/>
          </a:xfrm>
          <a:prstGeom prst="rect">
            <a:avLst/>
          </a:prstGeom>
          <a:noFill/>
        </p:spPr>
        <p:txBody>
          <a:bodyPr wrap="square" rtlCol="0">
            <a:spAutoFit/>
          </a:bodyPr>
          <a:lstStyle/>
          <a:p>
            <a:r>
              <a:rPr lang="en-US" dirty="0"/>
              <a:t>Customers do their research.  They look for websites, online reviews and ask others about their experiences with companies.  You must have a positive presence.</a:t>
            </a:r>
          </a:p>
        </p:txBody>
      </p:sp>
      <p:pic>
        <p:nvPicPr>
          <p:cNvPr id="8" name="Picture 7">
            <a:extLst>
              <a:ext uri="{FF2B5EF4-FFF2-40B4-BE49-F238E27FC236}">
                <a16:creationId xmlns:a16="http://schemas.microsoft.com/office/drawing/2014/main" id="{7E75C0FA-1F99-4073-9DC0-8C3164664803}"/>
              </a:ext>
            </a:extLst>
          </p:cNvPr>
          <p:cNvPicPr>
            <a:picLocks noChangeAspect="1"/>
          </p:cNvPicPr>
          <p:nvPr/>
        </p:nvPicPr>
        <p:blipFill>
          <a:blip r:embed="rId3"/>
          <a:stretch>
            <a:fillRect/>
          </a:stretch>
        </p:blipFill>
        <p:spPr>
          <a:xfrm>
            <a:off x="5999223" y="2009096"/>
            <a:ext cx="5179060" cy="2589530"/>
          </a:xfrm>
          <a:prstGeom prst="rect">
            <a:avLst/>
          </a:prstGeom>
        </p:spPr>
      </p:pic>
    </p:spTree>
    <p:extLst>
      <p:ext uri="{BB962C8B-B14F-4D97-AF65-F5344CB8AC3E}">
        <p14:creationId xmlns:p14="http://schemas.microsoft.com/office/powerpoint/2010/main" val="160939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31C9A-5899-4B96-B467-38026A8D89A2}"/>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Process</a:t>
            </a:r>
          </a:p>
        </p:txBody>
      </p:sp>
      <p:sp>
        <p:nvSpPr>
          <p:cNvPr id="2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3" name="Rectangle 2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0732A4BA-1F3B-4FC4-8434-F8A18D8CD497}"/>
              </a:ext>
            </a:extLst>
          </p:cNvPr>
          <p:cNvGraphicFramePr>
            <a:graphicFrameLocks noGrp="1"/>
          </p:cNvGraphicFramePr>
          <p:nvPr>
            <p:ph idx="1"/>
            <p:extLst>
              <p:ext uri="{D42A27DB-BD31-4B8C-83A1-F6EECF244321}">
                <p14:modId xmlns:p14="http://schemas.microsoft.com/office/powerpoint/2010/main" val="190807506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52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8"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9"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0"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1"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2"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3"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4"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5"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6"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7"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8"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9"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1" name="Group 120">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22"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3"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4"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5"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6"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7"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8"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9"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0"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1"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2"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3"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35" name="Rectangle 134">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7"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9" name="Rectangle 13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81E06-F2AE-41EB-BB69-2F59A55E8AAB}"/>
              </a:ext>
            </a:extLst>
          </p:cNvPr>
          <p:cNvSpPr>
            <a:spLocks noGrp="1"/>
          </p:cNvSpPr>
          <p:nvPr>
            <p:ph type="title"/>
          </p:nvPr>
        </p:nvSpPr>
        <p:spPr>
          <a:xfrm>
            <a:off x="1259893" y="3101093"/>
            <a:ext cx="2454052" cy="3029344"/>
          </a:xfrm>
        </p:spPr>
        <p:txBody>
          <a:bodyPr vert="horz" lIns="91440" tIns="45720" rIns="91440" bIns="45720" rtlCol="0" anchor="t">
            <a:normAutofit/>
          </a:bodyPr>
          <a:lstStyle/>
          <a:p>
            <a:r>
              <a:rPr lang="en-US" sz="3200">
                <a:solidFill>
                  <a:schemeClr val="bg1"/>
                </a:solidFill>
              </a:rPr>
              <a:t>Website </a:t>
            </a:r>
          </a:p>
        </p:txBody>
      </p:sp>
      <p:sp>
        <p:nvSpPr>
          <p:cNvPr id="14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3" name="Rectangle 14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Content Placeholder 3">
            <a:extLst>
              <a:ext uri="{FF2B5EF4-FFF2-40B4-BE49-F238E27FC236}">
                <a16:creationId xmlns:a16="http://schemas.microsoft.com/office/drawing/2014/main" id="{C3F7E06E-9E6C-48CD-81E5-6F0C6F2EE140}"/>
              </a:ext>
            </a:extLst>
          </p:cNvPr>
          <p:cNvGraphicFramePr>
            <a:graphicFrameLocks noGrp="1"/>
          </p:cNvGraphicFramePr>
          <p:nvPr>
            <p:ph sz="half" idx="2"/>
            <p:extLst>
              <p:ext uri="{D42A27DB-BD31-4B8C-83A1-F6EECF244321}">
                <p14:modId xmlns:p14="http://schemas.microsoft.com/office/powerpoint/2010/main" val="726582327"/>
              </p:ext>
            </p:extLst>
          </p:nvPr>
        </p:nvGraphicFramePr>
        <p:xfrm>
          <a:off x="4616824" y="641551"/>
          <a:ext cx="6928532" cy="5680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625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C616C-6757-48FE-BF40-AFCF3D7BB14C}"/>
              </a:ext>
            </a:extLst>
          </p:cNvPr>
          <p:cNvSpPr>
            <a:spLocks noGrp="1"/>
          </p:cNvSpPr>
          <p:nvPr>
            <p:ph type="title"/>
          </p:nvPr>
        </p:nvSpPr>
        <p:spPr>
          <a:xfrm>
            <a:off x="2592925" y="624110"/>
            <a:ext cx="8911687" cy="1280890"/>
          </a:xfrm>
        </p:spPr>
        <p:txBody>
          <a:bodyPr/>
          <a:lstStyle/>
          <a:p>
            <a:r>
              <a:rPr lang="en-US"/>
              <a:t>Local Advertising</a:t>
            </a:r>
            <a:endParaRPr lang="en-US" dirty="0"/>
          </a:p>
        </p:txBody>
      </p:sp>
      <p:sp>
        <p:nvSpPr>
          <p:cNvPr id="5" name="Content Placeholder 4">
            <a:extLst>
              <a:ext uri="{FF2B5EF4-FFF2-40B4-BE49-F238E27FC236}">
                <a16:creationId xmlns:a16="http://schemas.microsoft.com/office/drawing/2014/main" id="{C2A32024-43BB-428E-BF49-B0EDC7C5FA4C}"/>
              </a:ext>
            </a:extLst>
          </p:cNvPr>
          <p:cNvSpPr>
            <a:spLocks noGrp="1"/>
          </p:cNvSpPr>
          <p:nvPr>
            <p:ph idx="1"/>
          </p:nvPr>
        </p:nvSpPr>
        <p:spPr>
          <a:xfrm>
            <a:off x="2589212" y="2133600"/>
            <a:ext cx="8915400" cy="1719209"/>
          </a:xfrm>
        </p:spPr>
        <p:txBody>
          <a:bodyPr>
            <a:normAutofit/>
          </a:bodyPr>
          <a:lstStyle/>
          <a:p>
            <a:pPr marL="0" indent="0">
              <a:buNone/>
            </a:pPr>
            <a:r>
              <a:rPr lang="en-US" sz="2400" dirty="0"/>
              <a:t>Don’t forget this offline medium.  Many customers now search the internet for their business needs, but as a local contractor, there remains a high importance for local advertising.</a:t>
            </a:r>
          </a:p>
        </p:txBody>
      </p:sp>
      <p:pic>
        <p:nvPicPr>
          <p:cNvPr id="7" name="Picture 6" descr="A close up of a sign&#10;&#10;Description automatically generated">
            <a:extLst>
              <a:ext uri="{FF2B5EF4-FFF2-40B4-BE49-F238E27FC236}">
                <a16:creationId xmlns:a16="http://schemas.microsoft.com/office/drawing/2014/main" id="{67DEB17E-95FB-4A98-986D-DF84B17A15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84098" y="4081409"/>
            <a:ext cx="1810499" cy="2576204"/>
          </a:xfrm>
          <a:prstGeom prst="rect">
            <a:avLst/>
          </a:prstGeom>
        </p:spPr>
      </p:pic>
      <p:pic>
        <p:nvPicPr>
          <p:cNvPr id="32" name="Picture 31" descr="A picture containing text, map&#10;&#10;Description automatically generated">
            <a:extLst>
              <a:ext uri="{FF2B5EF4-FFF2-40B4-BE49-F238E27FC236}">
                <a16:creationId xmlns:a16="http://schemas.microsoft.com/office/drawing/2014/main" id="{7DD3B6CD-D9FA-4F0D-B05F-B9B9DE62CA8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72000" y="4233640"/>
            <a:ext cx="3048000" cy="2000250"/>
          </a:xfrm>
          <a:prstGeom prst="rect">
            <a:avLst/>
          </a:prstGeom>
        </p:spPr>
      </p:pic>
      <p:pic>
        <p:nvPicPr>
          <p:cNvPr id="35" name="Picture 34" descr="A close up of a newspaper&#10;&#10;Description automatically generated">
            <a:extLst>
              <a:ext uri="{FF2B5EF4-FFF2-40B4-BE49-F238E27FC236}">
                <a16:creationId xmlns:a16="http://schemas.microsoft.com/office/drawing/2014/main" id="{C06635A9-543F-4B3A-94EC-B24D86CDFB6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122025" y="4194877"/>
            <a:ext cx="2932608" cy="1964848"/>
          </a:xfrm>
          <a:prstGeom prst="rect">
            <a:avLst/>
          </a:prstGeom>
        </p:spPr>
      </p:pic>
    </p:spTree>
    <p:extLst>
      <p:ext uri="{BB962C8B-B14F-4D97-AF65-F5344CB8AC3E}">
        <p14:creationId xmlns:p14="http://schemas.microsoft.com/office/powerpoint/2010/main" val="194738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3" name="Rectangle 4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4C0AA-A091-4389-88C0-18DEAB589A0B}"/>
              </a:ext>
            </a:extLst>
          </p:cNvPr>
          <p:cNvSpPr>
            <a:spLocks noGrp="1"/>
          </p:cNvSpPr>
          <p:nvPr>
            <p:ph type="title"/>
          </p:nvPr>
        </p:nvSpPr>
        <p:spPr>
          <a:xfrm>
            <a:off x="1259893" y="3101093"/>
            <a:ext cx="2454052" cy="3029344"/>
          </a:xfrm>
        </p:spPr>
        <p:txBody>
          <a:bodyPr vert="horz" lIns="91440" tIns="45720" rIns="91440" bIns="45720" rtlCol="0" anchor="t">
            <a:normAutofit/>
          </a:bodyPr>
          <a:lstStyle/>
          <a:p>
            <a:r>
              <a:rPr lang="en-US" sz="3200">
                <a:solidFill>
                  <a:schemeClr val="bg1"/>
                </a:solidFill>
              </a:rPr>
              <a:t>Do You Have What It Takes To Build A Marketing Plan?</a:t>
            </a:r>
          </a:p>
        </p:txBody>
      </p:sp>
      <p:sp>
        <p:nvSpPr>
          <p:cNvPr id="4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7" name="Rectangle 4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id="{5259CFE1-E5F7-46F5-9EFE-576160891DCF}"/>
              </a:ext>
            </a:extLst>
          </p:cNvPr>
          <p:cNvGraphicFramePr/>
          <p:nvPr>
            <p:extLst>
              <p:ext uri="{D42A27DB-BD31-4B8C-83A1-F6EECF244321}">
                <p14:modId xmlns:p14="http://schemas.microsoft.com/office/powerpoint/2010/main" val="46335897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50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980D-D751-4350-8B10-40A4116C2F58}"/>
              </a:ext>
            </a:extLst>
          </p:cNvPr>
          <p:cNvSpPr>
            <a:spLocks noGrp="1"/>
          </p:cNvSpPr>
          <p:nvPr>
            <p:ph type="title"/>
          </p:nvPr>
        </p:nvSpPr>
        <p:spPr/>
        <p:txBody>
          <a:bodyPr>
            <a:normAutofit/>
          </a:bodyPr>
          <a:lstStyle/>
          <a:p>
            <a:r>
              <a:rPr lang="en-US" sz="4000" dirty="0"/>
              <a:t>Social Media</a:t>
            </a:r>
          </a:p>
        </p:txBody>
      </p:sp>
      <p:sp>
        <p:nvSpPr>
          <p:cNvPr id="3" name="Content Placeholder 2">
            <a:extLst>
              <a:ext uri="{FF2B5EF4-FFF2-40B4-BE49-F238E27FC236}">
                <a16:creationId xmlns:a16="http://schemas.microsoft.com/office/drawing/2014/main" id="{C2F4533B-EC85-4960-945B-34F4DCB82067}"/>
              </a:ext>
            </a:extLst>
          </p:cNvPr>
          <p:cNvSpPr>
            <a:spLocks noGrp="1"/>
          </p:cNvSpPr>
          <p:nvPr>
            <p:ph idx="1"/>
          </p:nvPr>
        </p:nvSpPr>
        <p:spPr/>
        <p:txBody>
          <a:bodyPr/>
          <a:lstStyle/>
          <a:p>
            <a:r>
              <a:rPr lang="en-US" dirty="0"/>
              <a:t>There are TWO main reasons you should be using social media:</a:t>
            </a:r>
          </a:p>
          <a:p>
            <a:pPr marL="0" indent="0">
              <a:buNone/>
            </a:pPr>
            <a:endParaRPr lang="en-US" dirty="0"/>
          </a:p>
          <a:p>
            <a:pPr>
              <a:buAutoNum type="arabicPeriod"/>
            </a:pPr>
            <a:r>
              <a:rPr lang="en-US" dirty="0"/>
              <a:t>Volume:  Through social media, you can heighten the awareness of your business to tens of thousands of people for practically no cost.</a:t>
            </a:r>
          </a:p>
          <a:p>
            <a:pPr>
              <a:buAutoNum type="arabicPeriod"/>
            </a:pPr>
            <a:r>
              <a:rPr lang="en-US" dirty="0"/>
              <a:t>Connectedness: Social media is about relationships.  What better way to connect with an audience?</a:t>
            </a:r>
          </a:p>
          <a:p>
            <a:pPr>
              <a:buAutoNum type="arabicPeriod"/>
            </a:pPr>
            <a:endParaRPr lang="en-US" dirty="0"/>
          </a:p>
        </p:txBody>
      </p:sp>
      <p:sp>
        <p:nvSpPr>
          <p:cNvPr id="4" name="Text Placeholder 3">
            <a:extLst>
              <a:ext uri="{FF2B5EF4-FFF2-40B4-BE49-F238E27FC236}">
                <a16:creationId xmlns:a16="http://schemas.microsoft.com/office/drawing/2014/main" id="{080BEB6A-1062-401C-A9C8-45C8A5B2C94E}"/>
              </a:ext>
            </a:extLst>
          </p:cNvPr>
          <p:cNvSpPr>
            <a:spLocks noGrp="1"/>
          </p:cNvSpPr>
          <p:nvPr>
            <p:ph type="body" sz="half" idx="2"/>
          </p:nvPr>
        </p:nvSpPr>
        <p:spPr>
          <a:xfrm>
            <a:off x="2589212" y="2043591"/>
            <a:ext cx="3505199" cy="3180602"/>
          </a:xfrm>
        </p:spPr>
        <p:txBody>
          <a:bodyPr>
            <a:normAutofit/>
          </a:bodyPr>
          <a:lstStyle/>
          <a:p>
            <a:r>
              <a:rPr lang="en-US" sz="1800" dirty="0"/>
              <a:t>Does the  mention of social media create enthusiasm or anxiety?  Social media can be very effective and time consuming.</a:t>
            </a:r>
          </a:p>
        </p:txBody>
      </p:sp>
      <p:pic>
        <p:nvPicPr>
          <p:cNvPr id="6" name="Picture 5" descr="A picture containing object&#10;&#10;Description automatically generated">
            <a:extLst>
              <a:ext uri="{FF2B5EF4-FFF2-40B4-BE49-F238E27FC236}">
                <a16:creationId xmlns:a16="http://schemas.microsoft.com/office/drawing/2014/main" id="{344CCA54-E7D7-45A3-9DF8-C7F7EF91195D}"/>
              </a:ext>
            </a:extLst>
          </p:cNvPr>
          <p:cNvPicPr>
            <a:picLocks noChangeAspect="1"/>
          </p:cNvPicPr>
          <p:nvPr/>
        </p:nvPicPr>
        <p:blipFill>
          <a:blip r:embed="rId3"/>
          <a:stretch>
            <a:fillRect/>
          </a:stretch>
        </p:blipFill>
        <p:spPr>
          <a:xfrm>
            <a:off x="2671405" y="4814409"/>
            <a:ext cx="2947774" cy="1597503"/>
          </a:xfrm>
          <a:prstGeom prst="rect">
            <a:avLst/>
          </a:prstGeom>
        </p:spPr>
      </p:pic>
    </p:spTree>
    <p:extLst>
      <p:ext uri="{BB962C8B-B14F-4D97-AF65-F5344CB8AC3E}">
        <p14:creationId xmlns:p14="http://schemas.microsoft.com/office/powerpoint/2010/main" val="1551034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50E6-0F32-4A51-B9CC-AFA32BBBDBCA}"/>
              </a:ext>
            </a:extLst>
          </p:cNvPr>
          <p:cNvSpPr>
            <a:spLocks noGrp="1"/>
          </p:cNvSpPr>
          <p:nvPr>
            <p:ph type="title"/>
          </p:nvPr>
        </p:nvSpPr>
        <p:spPr/>
        <p:txBody>
          <a:bodyPr/>
          <a:lstStyle/>
          <a:p>
            <a:r>
              <a:rPr lang="en-US" dirty="0"/>
              <a:t>Types of Social </a:t>
            </a:r>
            <a:br>
              <a:rPr lang="en-US" dirty="0"/>
            </a:br>
            <a:r>
              <a:rPr lang="en-US" dirty="0"/>
              <a:t>Media</a:t>
            </a:r>
          </a:p>
        </p:txBody>
      </p:sp>
      <p:sp>
        <p:nvSpPr>
          <p:cNvPr id="3" name="Content Placeholder 2">
            <a:extLst>
              <a:ext uri="{FF2B5EF4-FFF2-40B4-BE49-F238E27FC236}">
                <a16:creationId xmlns:a16="http://schemas.microsoft.com/office/drawing/2014/main" id="{963B5A14-5922-4407-A291-0FB7E02CF617}"/>
              </a:ext>
            </a:extLst>
          </p:cNvPr>
          <p:cNvSpPr>
            <a:spLocks noGrp="1"/>
          </p:cNvSpPr>
          <p:nvPr>
            <p:ph idx="1"/>
          </p:nvPr>
        </p:nvSpPr>
        <p:spPr/>
        <p:txBody>
          <a:bodyPr/>
          <a:lstStyle/>
          <a:p>
            <a:r>
              <a:rPr lang="en-US" dirty="0"/>
              <a:t>Facebook</a:t>
            </a:r>
          </a:p>
          <a:p>
            <a:r>
              <a:rPr lang="en-US" dirty="0"/>
              <a:t>Twitter</a:t>
            </a:r>
          </a:p>
          <a:p>
            <a:r>
              <a:rPr lang="en-US" dirty="0"/>
              <a:t>Instagram</a:t>
            </a:r>
          </a:p>
          <a:p>
            <a:r>
              <a:rPr lang="en-US" dirty="0"/>
              <a:t>Pinterest</a:t>
            </a:r>
          </a:p>
          <a:p>
            <a:r>
              <a:rPr lang="en-US" dirty="0"/>
              <a:t>LinkedIn</a:t>
            </a:r>
          </a:p>
          <a:p>
            <a:pPr marL="0" indent="0">
              <a:buNone/>
            </a:pPr>
            <a:r>
              <a:rPr lang="en-US" dirty="0"/>
              <a:t>There are many other types of social media, but these are the five largest formats with the highest membership.</a:t>
            </a:r>
          </a:p>
          <a:p>
            <a:pPr marL="0" indent="0">
              <a:buNone/>
            </a:pPr>
            <a:r>
              <a:rPr lang="en-US" dirty="0"/>
              <a:t>This is not a social media tutorial, but include social media in your marketing plan.  Take the assessment on the next slide to determine which social media format is best for your business.</a:t>
            </a:r>
          </a:p>
        </p:txBody>
      </p:sp>
      <p:pic>
        <p:nvPicPr>
          <p:cNvPr id="5" name="Picture 4" descr="A close up of a device&#10;&#10;Description automatically generated">
            <a:extLst>
              <a:ext uri="{FF2B5EF4-FFF2-40B4-BE49-F238E27FC236}">
                <a16:creationId xmlns:a16="http://schemas.microsoft.com/office/drawing/2014/main" id="{9B5C872A-0213-406F-AD16-FD970F12BB0A}"/>
              </a:ext>
            </a:extLst>
          </p:cNvPr>
          <p:cNvPicPr>
            <a:picLocks noChangeAspect="1"/>
          </p:cNvPicPr>
          <p:nvPr/>
        </p:nvPicPr>
        <p:blipFill>
          <a:blip r:embed="rId2"/>
          <a:stretch>
            <a:fillRect/>
          </a:stretch>
        </p:blipFill>
        <p:spPr>
          <a:xfrm>
            <a:off x="7046912" y="731083"/>
            <a:ext cx="4583738" cy="3157686"/>
          </a:xfrm>
          <a:prstGeom prst="rect">
            <a:avLst/>
          </a:prstGeom>
        </p:spPr>
      </p:pic>
    </p:spTree>
    <p:extLst>
      <p:ext uri="{BB962C8B-B14F-4D97-AF65-F5344CB8AC3E}">
        <p14:creationId xmlns:p14="http://schemas.microsoft.com/office/powerpoint/2010/main" val="188161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a:extLst>
              <a:ext uri="{FF2B5EF4-FFF2-40B4-BE49-F238E27FC236}">
                <a16:creationId xmlns:a16="http://schemas.microsoft.com/office/drawing/2014/main" id="{83C2CA61-4239-4012-BC0B-ACD76A6C5B63}"/>
              </a:ext>
            </a:extLst>
          </p:cNvPr>
          <p:cNvSpPr/>
          <p:nvPr/>
        </p:nvSpPr>
        <p:spPr>
          <a:xfrm>
            <a:off x="267656" y="2258052"/>
            <a:ext cx="2438401" cy="1609169"/>
          </a:xfrm>
          <a:prstGeom prst="diamon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you have a website or blog?</a:t>
            </a:r>
          </a:p>
        </p:txBody>
      </p:sp>
      <p:sp>
        <p:nvSpPr>
          <p:cNvPr id="6" name="Diamond 5">
            <a:extLst>
              <a:ext uri="{FF2B5EF4-FFF2-40B4-BE49-F238E27FC236}">
                <a16:creationId xmlns:a16="http://schemas.microsoft.com/office/drawing/2014/main" id="{288C04A0-80DD-4B8B-8295-520B26E4FFAA}"/>
              </a:ext>
            </a:extLst>
          </p:cNvPr>
          <p:cNvSpPr/>
          <p:nvPr/>
        </p:nvSpPr>
        <p:spPr>
          <a:xfrm>
            <a:off x="5972895" y="2267985"/>
            <a:ext cx="2339789" cy="1609169"/>
          </a:xfrm>
          <a:prstGeom prst="diamon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you have a storefront or physical business that customers visit?</a:t>
            </a:r>
          </a:p>
        </p:txBody>
      </p:sp>
      <p:sp>
        <p:nvSpPr>
          <p:cNvPr id="7" name="Diamond 6">
            <a:extLst>
              <a:ext uri="{FF2B5EF4-FFF2-40B4-BE49-F238E27FC236}">
                <a16:creationId xmlns:a16="http://schemas.microsoft.com/office/drawing/2014/main" id="{14E77EE0-863A-4C9E-B1DC-E8393493061F}"/>
              </a:ext>
            </a:extLst>
          </p:cNvPr>
          <p:cNvSpPr/>
          <p:nvPr/>
        </p:nvSpPr>
        <p:spPr>
          <a:xfrm>
            <a:off x="8791881" y="2288926"/>
            <a:ext cx="2447364" cy="1609169"/>
          </a:xfrm>
          <a:prstGeom prst="diamon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you sell a physical that you can show pictures?</a:t>
            </a:r>
          </a:p>
        </p:txBody>
      </p:sp>
      <p:sp>
        <p:nvSpPr>
          <p:cNvPr id="8" name="Diamond 7">
            <a:extLst>
              <a:ext uri="{FF2B5EF4-FFF2-40B4-BE49-F238E27FC236}">
                <a16:creationId xmlns:a16="http://schemas.microsoft.com/office/drawing/2014/main" id="{2534BA00-F224-4002-8810-C274CC185BCB}"/>
              </a:ext>
            </a:extLst>
          </p:cNvPr>
          <p:cNvSpPr/>
          <p:nvPr/>
        </p:nvSpPr>
        <p:spPr>
          <a:xfrm>
            <a:off x="3099518" y="2259356"/>
            <a:ext cx="2366682" cy="1609169"/>
          </a:xfrm>
          <a:prstGeom prst="diamon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Is your target market end consumers or other businesses?</a:t>
            </a:r>
          </a:p>
        </p:txBody>
      </p:sp>
      <p:sp>
        <p:nvSpPr>
          <p:cNvPr id="9" name="Rectangle 8">
            <a:extLst>
              <a:ext uri="{FF2B5EF4-FFF2-40B4-BE49-F238E27FC236}">
                <a16:creationId xmlns:a16="http://schemas.microsoft.com/office/drawing/2014/main" id="{8A9BADAE-1BA1-43A2-BA84-BEFC81FB7916}"/>
              </a:ext>
            </a:extLst>
          </p:cNvPr>
          <p:cNvSpPr/>
          <p:nvPr/>
        </p:nvSpPr>
        <p:spPr>
          <a:xfrm>
            <a:off x="1335736" y="4703658"/>
            <a:ext cx="1425389" cy="91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Consider using Twitter</a:t>
            </a:r>
          </a:p>
        </p:txBody>
      </p:sp>
      <p:sp>
        <p:nvSpPr>
          <p:cNvPr id="12" name="Rectangle 11">
            <a:extLst>
              <a:ext uri="{FF2B5EF4-FFF2-40B4-BE49-F238E27FC236}">
                <a16:creationId xmlns:a16="http://schemas.microsoft.com/office/drawing/2014/main" id="{D97CC598-B15E-42C1-A0C8-50478BA4172E}"/>
              </a:ext>
            </a:extLst>
          </p:cNvPr>
          <p:cNvSpPr/>
          <p:nvPr/>
        </p:nvSpPr>
        <p:spPr>
          <a:xfrm>
            <a:off x="1837528" y="255511"/>
            <a:ext cx="1425389" cy="91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Set up a website or blog for your business</a:t>
            </a:r>
          </a:p>
        </p:txBody>
      </p:sp>
      <p:sp>
        <p:nvSpPr>
          <p:cNvPr id="13" name="Rectangle 12">
            <a:extLst>
              <a:ext uri="{FF2B5EF4-FFF2-40B4-BE49-F238E27FC236}">
                <a16:creationId xmlns:a16="http://schemas.microsoft.com/office/drawing/2014/main" id="{61E54339-3CD3-4157-954C-DCFE030E4742}"/>
              </a:ext>
            </a:extLst>
          </p:cNvPr>
          <p:cNvSpPr/>
          <p:nvPr/>
        </p:nvSpPr>
        <p:spPr>
          <a:xfrm>
            <a:off x="5190316" y="686325"/>
            <a:ext cx="1425389" cy="91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 LinkedIn as one of your primary platforms</a:t>
            </a:r>
          </a:p>
        </p:txBody>
      </p:sp>
      <p:sp>
        <p:nvSpPr>
          <p:cNvPr id="14" name="Rectangle 13">
            <a:extLst>
              <a:ext uri="{FF2B5EF4-FFF2-40B4-BE49-F238E27FC236}">
                <a16:creationId xmlns:a16="http://schemas.microsoft.com/office/drawing/2014/main" id="{53D3D0EB-B271-492F-856D-01CCA4D0FDE3}"/>
              </a:ext>
            </a:extLst>
          </p:cNvPr>
          <p:cNvSpPr/>
          <p:nvPr/>
        </p:nvSpPr>
        <p:spPr>
          <a:xfrm>
            <a:off x="7406177" y="4703658"/>
            <a:ext cx="1425389" cy="91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 Google as a platform  </a:t>
            </a:r>
          </a:p>
        </p:txBody>
      </p:sp>
      <p:sp>
        <p:nvSpPr>
          <p:cNvPr id="15" name="Rectangle 14">
            <a:extLst>
              <a:ext uri="{FF2B5EF4-FFF2-40B4-BE49-F238E27FC236}">
                <a16:creationId xmlns:a16="http://schemas.microsoft.com/office/drawing/2014/main" id="{E31A1533-9963-425C-8902-0217003E6FE9}"/>
              </a:ext>
            </a:extLst>
          </p:cNvPr>
          <p:cNvSpPr/>
          <p:nvPr/>
        </p:nvSpPr>
        <p:spPr>
          <a:xfrm>
            <a:off x="10466972" y="4703658"/>
            <a:ext cx="1425389" cy="91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Add Pinterest as a primary platform</a:t>
            </a:r>
          </a:p>
        </p:txBody>
      </p:sp>
      <p:sp>
        <p:nvSpPr>
          <p:cNvPr id="16" name="Rectangle 15">
            <a:extLst>
              <a:ext uri="{FF2B5EF4-FFF2-40B4-BE49-F238E27FC236}">
                <a16:creationId xmlns:a16="http://schemas.microsoft.com/office/drawing/2014/main" id="{E4C634E6-04E9-4C75-AA99-3D2DD088A707}"/>
              </a:ext>
            </a:extLst>
          </p:cNvPr>
          <p:cNvSpPr/>
          <p:nvPr/>
        </p:nvSpPr>
        <p:spPr>
          <a:xfrm>
            <a:off x="10693691" y="1336378"/>
            <a:ext cx="1425389" cy="91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Consider using Twitter</a:t>
            </a:r>
          </a:p>
        </p:txBody>
      </p:sp>
      <p:sp>
        <p:nvSpPr>
          <p:cNvPr id="17" name="TextBox 16">
            <a:extLst>
              <a:ext uri="{FF2B5EF4-FFF2-40B4-BE49-F238E27FC236}">
                <a16:creationId xmlns:a16="http://schemas.microsoft.com/office/drawing/2014/main" id="{B2DC6FC3-3CA0-442A-A51D-C5D092DDAB47}"/>
              </a:ext>
            </a:extLst>
          </p:cNvPr>
          <p:cNvSpPr txBox="1"/>
          <p:nvPr/>
        </p:nvSpPr>
        <p:spPr>
          <a:xfrm>
            <a:off x="1793770" y="1734832"/>
            <a:ext cx="495933" cy="307777"/>
          </a:xfrm>
          <a:prstGeom prst="rect">
            <a:avLst/>
          </a:prstGeom>
          <a:noFill/>
        </p:spPr>
        <p:txBody>
          <a:bodyPr wrap="square" rtlCol="0">
            <a:spAutoFit/>
          </a:bodyPr>
          <a:lstStyle/>
          <a:p>
            <a:r>
              <a:rPr lang="en-US" sz="1400" dirty="0"/>
              <a:t>No</a:t>
            </a:r>
          </a:p>
        </p:txBody>
      </p:sp>
      <p:sp>
        <p:nvSpPr>
          <p:cNvPr id="19" name="TextBox 18">
            <a:extLst>
              <a:ext uri="{FF2B5EF4-FFF2-40B4-BE49-F238E27FC236}">
                <a16:creationId xmlns:a16="http://schemas.microsoft.com/office/drawing/2014/main" id="{7E8BD1DC-CBAD-43E4-9131-AA135EED38DC}"/>
              </a:ext>
            </a:extLst>
          </p:cNvPr>
          <p:cNvSpPr txBox="1"/>
          <p:nvPr/>
        </p:nvSpPr>
        <p:spPr>
          <a:xfrm>
            <a:off x="11179667" y="2479016"/>
            <a:ext cx="434734" cy="307777"/>
          </a:xfrm>
          <a:prstGeom prst="rect">
            <a:avLst/>
          </a:prstGeom>
          <a:noFill/>
        </p:spPr>
        <p:txBody>
          <a:bodyPr wrap="none" rtlCol="0">
            <a:spAutoFit/>
          </a:bodyPr>
          <a:lstStyle/>
          <a:p>
            <a:r>
              <a:rPr lang="en-US" sz="1400" dirty="0"/>
              <a:t>No</a:t>
            </a:r>
          </a:p>
        </p:txBody>
      </p:sp>
      <p:cxnSp>
        <p:nvCxnSpPr>
          <p:cNvPr id="21" name="Straight Arrow Connector 20">
            <a:extLst>
              <a:ext uri="{FF2B5EF4-FFF2-40B4-BE49-F238E27FC236}">
                <a16:creationId xmlns:a16="http://schemas.microsoft.com/office/drawing/2014/main" id="{B61DC431-8572-4F77-AAB6-DCED2BAB6BA3}"/>
              </a:ext>
            </a:extLst>
          </p:cNvPr>
          <p:cNvCxnSpPr>
            <a:cxnSpLocks/>
          </p:cNvCxnSpPr>
          <p:nvPr/>
        </p:nvCxnSpPr>
        <p:spPr>
          <a:xfrm>
            <a:off x="3026634" y="1320686"/>
            <a:ext cx="684754" cy="1009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4879B32-E99E-4DE4-8FE1-F50E35261273}"/>
              </a:ext>
            </a:extLst>
          </p:cNvPr>
          <p:cNvCxnSpPr>
            <a:cxnSpLocks/>
          </p:cNvCxnSpPr>
          <p:nvPr/>
        </p:nvCxnSpPr>
        <p:spPr>
          <a:xfrm flipV="1">
            <a:off x="5512773" y="3057711"/>
            <a:ext cx="380393" cy="4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01BCF98-F01C-4C0B-9CE8-4EC46FAEAC8F}"/>
              </a:ext>
            </a:extLst>
          </p:cNvPr>
          <p:cNvCxnSpPr>
            <a:cxnSpLocks/>
          </p:cNvCxnSpPr>
          <p:nvPr/>
        </p:nvCxnSpPr>
        <p:spPr>
          <a:xfrm>
            <a:off x="9055200" y="1936477"/>
            <a:ext cx="398974" cy="56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FC30187-CDD8-4C14-8372-DE813A0FBD50}"/>
              </a:ext>
            </a:extLst>
          </p:cNvPr>
          <p:cNvCxnSpPr>
            <a:cxnSpLocks/>
          </p:cNvCxnSpPr>
          <p:nvPr/>
        </p:nvCxnSpPr>
        <p:spPr>
          <a:xfrm>
            <a:off x="6502513" y="1720930"/>
            <a:ext cx="256875" cy="60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C6CAB7A-BF34-4914-BF97-5C659D79A7A8}"/>
              </a:ext>
            </a:extLst>
          </p:cNvPr>
          <p:cNvCxnSpPr>
            <a:cxnSpLocks/>
          </p:cNvCxnSpPr>
          <p:nvPr/>
        </p:nvCxnSpPr>
        <p:spPr>
          <a:xfrm flipV="1">
            <a:off x="2872904" y="3739941"/>
            <a:ext cx="759789" cy="810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0C325D-8EC3-4995-9688-F15136B1FE40}"/>
              </a:ext>
            </a:extLst>
          </p:cNvPr>
          <p:cNvCxnSpPr>
            <a:cxnSpLocks/>
          </p:cNvCxnSpPr>
          <p:nvPr/>
        </p:nvCxnSpPr>
        <p:spPr>
          <a:xfrm>
            <a:off x="1593742" y="3939660"/>
            <a:ext cx="191063" cy="597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6B73E90-C1F5-4C9B-B9B1-A2F1B27B681C}"/>
              </a:ext>
            </a:extLst>
          </p:cNvPr>
          <p:cNvCxnSpPr>
            <a:cxnSpLocks/>
          </p:cNvCxnSpPr>
          <p:nvPr/>
        </p:nvCxnSpPr>
        <p:spPr>
          <a:xfrm flipV="1">
            <a:off x="1651252" y="1289051"/>
            <a:ext cx="424482" cy="97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1E426F5-DF64-419F-80EE-CC5278B98846}"/>
              </a:ext>
            </a:extLst>
          </p:cNvPr>
          <p:cNvSpPr txBox="1"/>
          <p:nvPr/>
        </p:nvSpPr>
        <p:spPr>
          <a:xfrm>
            <a:off x="1837528" y="3957590"/>
            <a:ext cx="476412" cy="307777"/>
          </a:xfrm>
          <a:prstGeom prst="rect">
            <a:avLst/>
          </a:prstGeom>
          <a:noFill/>
        </p:spPr>
        <p:txBody>
          <a:bodyPr wrap="none" rtlCol="0">
            <a:spAutoFit/>
          </a:bodyPr>
          <a:lstStyle/>
          <a:p>
            <a:r>
              <a:rPr lang="en-US" sz="1400" dirty="0"/>
              <a:t>Yes</a:t>
            </a:r>
          </a:p>
        </p:txBody>
      </p:sp>
      <p:sp>
        <p:nvSpPr>
          <p:cNvPr id="41" name="TextBox 40">
            <a:extLst>
              <a:ext uri="{FF2B5EF4-FFF2-40B4-BE49-F238E27FC236}">
                <a16:creationId xmlns:a16="http://schemas.microsoft.com/office/drawing/2014/main" id="{420354D3-0342-4C01-A4D4-22DA34BD3493}"/>
              </a:ext>
            </a:extLst>
          </p:cNvPr>
          <p:cNvSpPr txBox="1"/>
          <p:nvPr/>
        </p:nvSpPr>
        <p:spPr>
          <a:xfrm>
            <a:off x="5345330" y="3131394"/>
            <a:ext cx="1270375" cy="523220"/>
          </a:xfrm>
          <a:prstGeom prst="rect">
            <a:avLst/>
          </a:prstGeom>
          <a:noFill/>
        </p:spPr>
        <p:txBody>
          <a:bodyPr wrap="square" rtlCol="0">
            <a:spAutoFit/>
          </a:bodyPr>
          <a:lstStyle/>
          <a:p>
            <a:r>
              <a:rPr lang="en-US" sz="1400" dirty="0"/>
              <a:t>End Consumers</a:t>
            </a:r>
          </a:p>
        </p:txBody>
      </p:sp>
      <p:cxnSp>
        <p:nvCxnSpPr>
          <p:cNvPr id="42" name="Straight Arrow Connector 41">
            <a:extLst>
              <a:ext uri="{FF2B5EF4-FFF2-40B4-BE49-F238E27FC236}">
                <a16:creationId xmlns:a16="http://schemas.microsoft.com/office/drawing/2014/main" id="{CCA8CEB9-95BF-44B0-B495-C744480E9A69}"/>
              </a:ext>
            </a:extLst>
          </p:cNvPr>
          <p:cNvCxnSpPr>
            <a:cxnSpLocks/>
          </p:cNvCxnSpPr>
          <p:nvPr/>
        </p:nvCxnSpPr>
        <p:spPr>
          <a:xfrm flipV="1">
            <a:off x="4759437" y="1684535"/>
            <a:ext cx="864905" cy="68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37B73D0-3B79-43D5-B07B-6804F7160282}"/>
              </a:ext>
            </a:extLst>
          </p:cNvPr>
          <p:cNvSpPr txBox="1"/>
          <p:nvPr/>
        </p:nvSpPr>
        <p:spPr>
          <a:xfrm>
            <a:off x="4293842" y="1909674"/>
            <a:ext cx="1616148" cy="307777"/>
          </a:xfrm>
          <a:prstGeom prst="rect">
            <a:avLst/>
          </a:prstGeom>
          <a:noFill/>
        </p:spPr>
        <p:txBody>
          <a:bodyPr wrap="none" rtlCol="0">
            <a:spAutoFit/>
          </a:bodyPr>
          <a:lstStyle/>
          <a:p>
            <a:r>
              <a:rPr lang="en-US" sz="1400" dirty="0"/>
              <a:t>Other businesses</a:t>
            </a:r>
          </a:p>
        </p:txBody>
      </p:sp>
      <p:cxnSp>
        <p:nvCxnSpPr>
          <p:cNvPr id="44" name="Straight Arrow Connector 43">
            <a:extLst>
              <a:ext uri="{FF2B5EF4-FFF2-40B4-BE49-F238E27FC236}">
                <a16:creationId xmlns:a16="http://schemas.microsoft.com/office/drawing/2014/main" id="{A85AF2DB-FBE7-4F61-A3BE-977D39EBF7B3}"/>
              </a:ext>
            </a:extLst>
          </p:cNvPr>
          <p:cNvCxnSpPr>
            <a:cxnSpLocks/>
          </p:cNvCxnSpPr>
          <p:nvPr/>
        </p:nvCxnSpPr>
        <p:spPr>
          <a:xfrm>
            <a:off x="7413940" y="3746661"/>
            <a:ext cx="491436" cy="831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5108690-CBEF-484B-9D9B-960F5AD82EC5}"/>
              </a:ext>
            </a:extLst>
          </p:cNvPr>
          <p:cNvSpPr txBox="1"/>
          <p:nvPr/>
        </p:nvSpPr>
        <p:spPr>
          <a:xfrm>
            <a:off x="7297300" y="4188023"/>
            <a:ext cx="476412" cy="307777"/>
          </a:xfrm>
          <a:prstGeom prst="rect">
            <a:avLst/>
          </a:prstGeom>
          <a:noFill/>
        </p:spPr>
        <p:txBody>
          <a:bodyPr wrap="none" rtlCol="0">
            <a:spAutoFit/>
          </a:bodyPr>
          <a:lstStyle/>
          <a:p>
            <a:r>
              <a:rPr lang="en-US" sz="1400" dirty="0"/>
              <a:t>Yes</a:t>
            </a:r>
          </a:p>
        </p:txBody>
      </p:sp>
      <p:sp>
        <p:nvSpPr>
          <p:cNvPr id="47" name="TextBox 46">
            <a:extLst>
              <a:ext uri="{FF2B5EF4-FFF2-40B4-BE49-F238E27FC236}">
                <a16:creationId xmlns:a16="http://schemas.microsoft.com/office/drawing/2014/main" id="{BD82E9A3-BB97-446C-A5FC-17C251043FC2}"/>
              </a:ext>
            </a:extLst>
          </p:cNvPr>
          <p:cNvSpPr txBox="1"/>
          <p:nvPr/>
        </p:nvSpPr>
        <p:spPr>
          <a:xfrm>
            <a:off x="10264931" y="4188023"/>
            <a:ext cx="476412" cy="307777"/>
          </a:xfrm>
          <a:prstGeom prst="rect">
            <a:avLst/>
          </a:prstGeom>
          <a:noFill/>
        </p:spPr>
        <p:txBody>
          <a:bodyPr wrap="none" rtlCol="0">
            <a:spAutoFit/>
          </a:bodyPr>
          <a:lstStyle/>
          <a:p>
            <a:r>
              <a:rPr lang="en-US" sz="1400" dirty="0"/>
              <a:t>Yes</a:t>
            </a:r>
          </a:p>
        </p:txBody>
      </p:sp>
      <p:sp>
        <p:nvSpPr>
          <p:cNvPr id="48" name="Rectangle 47">
            <a:extLst>
              <a:ext uri="{FF2B5EF4-FFF2-40B4-BE49-F238E27FC236}">
                <a16:creationId xmlns:a16="http://schemas.microsoft.com/office/drawing/2014/main" id="{73E5778C-D324-45A0-A3EE-9755351D117C}"/>
              </a:ext>
            </a:extLst>
          </p:cNvPr>
          <p:cNvSpPr/>
          <p:nvPr/>
        </p:nvSpPr>
        <p:spPr>
          <a:xfrm>
            <a:off x="7969171" y="984281"/>
            <a:ext cx="1425389" cy="91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 Facebook as a platform</a:t>
            </a:r>
          </a:p>
        </p:txBody>
      </p:sp>
      <p:cxnSp>
        <p:nvCxnSpPr>
          <p:cNvPr id="49" name="Straight Arrow Connector 48">
            <a:extLst>
              <a:ext uri="{FF2B5EF4-FFF2-40B4-BE49-F238E27FC236}">
                <a16:creationId xmlns:a16="http://schemas.microsoft.com/office/drawing/2014/main" id="{E0E0A94B-7EC6-4C54-B164-37B8A8C8BE36}"/>
              </a:ext>
            </a:extLst>
          </p:cNvPr>
          <p:cNvCxnSpPr>
            <a:cxnSpLocks/>
          </p:cNvCxnSpPr>
          <p:nvPr/>
        </p:nvCxnSpPr>
        <p:spPr>
          <a:xfrm flipV="1">
            <a:off x="7687559" y="1936477"/>
            <a:ext cx="888444" cy="64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1B07437-2CF0-4653-95E4-EBB206E01345}"/>
              </a:ext>
            </a:extLst>
          </p:cNvPr>
          <p:cNvSpPr txBox="1"/>
          <p:nvPr/>
        </p:nvSpPr>
        <p:spPr>
          <a:xfrm>
            <a:off x="8118872" y="2276359"/>
            <a:ext cx="434734" cy="307777"/>
          </a:xfrm>
          <a:prstGeom prst="rect">
            <a:avLst/>
          </a:prstGeom>
          <a:noFill/>
        </p:spPr>
        <p:txBody>
          <a:bodyPr wrap="none" rtlCol="0">
            <a:spAutoFit/>
          </a:bodyPr>
          <a:lstStyle/>
          <a:p>
            <a:r>
              <a:rPr lang="en-US" sz="1400" dirty="0"/>
              <a:t>No</a:t>
            </a:r>
          </a:p>
        </p:txBody>
      </p:sp>
      <p:cxnSp>
        <p:nvCxnSpPr>
          <p:cNvPr id="52" name="Straight Arrow Connector 51">
            <a:extLst>
              <a:ext uri="{FF2B5EF4-FFF2-40B4-BE49-F238E27FC236}">
                <a16:creationId xmlns:a16="http://schemas.microsoft.com/office/drawing/2014/main" id="{978923FA-CE95-4B1F-BA6D-C6EEC92CB1B3}"/>
              </a:ext>
            </a:extLst>
          </p:cNvPr>
          <p:cNvCxnSpPr>
            <a:cxnSpLocks/>
          </p:cNvCxnSpPr>
          <p:nvPr/>
        </p:nvCxnSpPr>
        <p:spPr>
          <a:xfrm>
            <a:off x="10503137" y="3833349"/>
            <a:ext cx="381108" cy="745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F582738-265F-42CD-98CD-6B6DC5646FF4}"/>
              </a:ext>
            </a:extLst>
          </p:cNvPr>
          <p:cNvCxnSpPr>
            <a:cxnSpLocks/>
          </p:cNvCxnSpPr>
          <p:nvPr/>
        </p:nvCxnSpPr>
        <p:spPr>
          <a:xfrm flipV="1">
            <a:off x="10918629" y="2354707"/>
            <a:ext cx="433285" cy="405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61429A7-D231-4621-B185-3A62C53CC03D}"/>
              </a:ext>
            </a:extLst>
          </p:cNvPr>
          <p:cNvCxnSpPr>
            <a:cxnSpLocks/>
          </p:cNvCxnSpPr>
          <p:nvPr/>
        </p:nvCxnSpPr>
        <p:spPr>
          <a:xfrm flipV="1">
            <a:off x="8686112" y="3674588"/>
            <a:ext cx="798083" cy="862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oogle Shape;297;p36">
            <a:hlinkClick r:id="rId3"/>
            <a:extLst>
              <a:ext uri="{FF2B5EF4-FFF2-40B4-BE49-F238E27FC236}">
                <a16:creationId xmlns:a16="http://schemas.microsoft.com/office/drawing/2014/main" id="{A5F75227-447B-43EE-96BE-C656AA6342E8}"/>
              </a:ext>
            </a:extLst>
          </p:cNvPr>
          <p:cNvPicPr preferRelativeResize="0"/>
          <p:nvPr/>
        </p:nvPicPr>
        <p:blipFill>
          <a:blip r:embed="rId4"/>
          <a:stretch>
            <a:fillRect/>
          </a:stretch>
        </p:blipFill>
        <p:spPr>
          <a:xfrm>
            <a:off x="10191544" y="6122817"/>
            <a:ext cx="1949660" cy="697306"/>
          </a:xfrm>
          <a:prstGeom prst="rect">
            <a:avLst/>
          </a:prstGeom>
          <a:noFill/>
        </p:spPr>
      </p:pic>
      <p:sp>
        <p:nvSpPr>
          <p:cNvPr id="3" name="TextBox 2">
            <a:extLst>
              <a:ext uri="{FF2B5EF4-FFF2-40B4-BE49-F238E27FC236}">
                <a16:creationId xmlns:a16="http://schemas.microsoft.com/office/drawing/2014/main" id="{3EFAC119-4821-4F41-9CE0-ED7CCF2F970D}"/>
              </a:ext>
            </a:extLst>
          </p:cNvPr>
          <p:cNvSpPr txBox="1"/>
          <p:nvPr/>
        </p:nvSpPr>
        <p:spPr>
          <a:xfrm>
            <a:off x="5190316" y="6270370"/>
            <a:ext cx="4796506" cy="369332"/>
          </a:xfrm>
          <a:prstGeom prst="rect">
            <a:avLst/>
          </a:prstGeom>
          <a:noFill/>
        </p:spPr>
        <p:txBody>
          <a:bodyPr wrap="none" rtlCol="0">
            <a:spAutoFit/>
          </a:bodyPr>
          <a:lstStyle/>
          <a:p>
            <a:r>
              <a:rPr lang="en-US" dirty="0"/>
              <a:t>Click here to test your social media savvy</a:t>
            </a:r>
          </a:p>
        </p:txBody>
      </p:sp>
    </p:spTree>
    <p:extLst>
      <p:ext uri="{BB962C8B-B14F-4D97-AF65-F5344CB8AC3E}">
        <p14:creationId xmlns:p14="http://schemas.microsoft.com/office/powerpoint/2010/main" val="3730447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15F9-7DFE-4816-A7B3-7CE239AECB96}"/>
              </a:ext>
            </a:extLst>
          </p:cNvPr>
          <p:cNvSpPr>
            <a:spLocks noGrp="1"/>
          </p:cNvSpPr>
          <p:nvPr>
            <p:ph type="title"/>
          </p:nvPr>
        </p:nvSpPr>
        <p:spPr/>
        <p:txBody>
          <a:bodyPr/>
          <a:lstStyle/>
          <a:p>
            <a:r>
              <a:rPr lang="en-US" dirty="0"/>
              <a:t>We have covered a lot.  Let’s review:</a:t>
            </a:r>
          </a:p>
        </p:txBody>
      </p:sp>
      <p:pic>
        <p:nvPicPr>
          <p:cNvPr id="4" name="Google Shape;297;p36">
            <a:hlinkClick r:id="rId2"/>
            <a:extLst>
              <a:ext uri="{FF2B5EF4-FFF2-40B4-BE49-F238E27FC236}">
                <a16:creationId xmlns:a16="http://schemas.microsoft.com/office/drawing/2014/main" id="{0F1714D9-C901-41E5-B42F-58D3222EFCA4}"/>
              </a:ext>
            </a:extLst>
          </p:cNvPr>
          <p:cNvPicPr preferRelativeResize="0">
            <a:picLocks noGrp="1"/>
          </p:cNvPicPr>
          <p:nvPr>
            <p:ph idx="1"/>
          </p:nvPr>
        </p:nvPicPr>
        <p:blipFill>
          <a:blip r:embed="rId3"/>
          <a:stretch>
            <a:fillRect/>
          </a:stretch>
        </p:blipFill>
        <p:spPr>
          <a:xfrm>
            <a:off x="3788093" y="2346959"/>
            <a:ext cx="6046787" cy="1729867"/>
          </a:xfrm>
          <a:prstGeom prst="rect">
            <a:avLst/>
          </a:prstGeom>
          <a:noFill/>
        </p:spPr>
      </p:pic>
    </p:spTree>
    <p:extLst>
      <p:ext uri="{BB962C8B-B14F-4D97-AF65-F5344CB8AC3E}">
        <p14:creationId xmlns:p14="http://schemas.microsoft.com/office/powerpoint/2010/main" val="2785531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A8290-8FD9-41D9-BB0B-0712EAAD65C0}"/>
              </a:ext>
            </a:extLst>
          </p:cNvPr>
          <p:cNvSpPr>
            <a:spLocks noGrp="1"/>
          </p:cNvSpPr>
          <p:nvPr>
            <p:ph type="title"/>
          </p:nvPr>
        </p:nvSpPr>
        <p:spPr>
          <a:xfrm>
            <a:off x="1687669" y="624110"/>
            <a:ext cx="4137059" cy="1280890"/>
          </a:xfrm>
        </p:spPr>
        <p:txBody>
          <a:bodyPr>
            <a:normAutofit/>
          </a:bodyPr>
          <a:lstStyle/>
          <a:p>
            <a:r>
              <a:rPr lang="en-US" sz="3200"/>
              <a:t>Target Audience</a:t>
            </a:r>
          </a:p>
        </p:txBody>
      </p:sp>
      <p:sp>
        <p:nvSpPr>
          <p:cNvPr id="3" name="Content Placeholder 2">
            <a:extLst>
              <a:ext uri="{FF2B5EF4-FFF2-40B4-BE49-F238E27FC236}">
                <a16:creationId xmlns:a16="http://schemas.microsoft.com/office/drawing/2014/main" id="{2ACC403E-1DF8-4768-A4BE-4078FD1DF6FC}"/>
              </a:ext>
            </a:extLst>
          </p:cNvPr>
          <p:cNvSpPr>
            <a:spLocks noGrp="1"/>
          </p:cNvSpPr>
          <p:nvPr>
            <p:ph idx="1"/>
          </p:nvPr>
        </p:nvSpPr>
        <p:spPr>
          <a:xfrm>
            <a:off x="1683956" y="2133600"/>
            <a:ext cx="4140772" cy="3777622"/>
          </a:xfrm>
        </p:spPr>
        <p:txBody>
          <a:bodyPr>
            <a:normAutofit/>
          </a:bodyPr>
          <a:lstStyle/>
          <a:p>
            <a:r>
              <a:rPr lang="en-US" dirty="0">
                <a:solidFill>
                  <a:srgbClr val="000000"/>
                </a:solidFill>
              </a:rPr>
              <a:t>Who is your typical customer?</a:t>
            </a:r>
          </a:p>
          <a:p>
            <a:pPr marL="0" indent="0">
              <a:buNone/>
            </a:pPr>
            <a:endParaRPr lang="en-US" dirty="0">
              <a:solidFill>
                <a:srgbClr val="000000"/>
              </a:solidFill>
            </a:endParaRPr>
          </a:p>
          <a:p>
            <a:pPr marL="457200" lvl="0">
              <a:spcBef>
                <a:spcPts val="0"/>
              </a:spcBef>
              <a:buSzPts val="1800"/>
              <a:buChar char="❖"/>
            </a:pPr>
            <a:r>
              <a:rPr lang="en-US" dirty="0">
                <a:solidFill>
                  <a:srgbClr val="000000"/>
                </a:solidFill>
              </a:rPr>
              <a:t>Who would purchase my product or service?</a:t>
            </a:r>
          </a:p>
          <a:p>
            <a:pPr marL="457200" lvl="0">
              <a:spcBef>
                <a:spcPts val="0"/>
              </a:spcBef>
              <a:buSzPts val="1800"/>
              <a:buChar char="❖"/>
            </a:pPr>
            <a:r>
              <a:rPr lang="en-US" dirty="0">
                <a:solidFill>
                  <a:srgbClr val="000000"/>
                </a:solidFill>
              </a:rPr>
              <a:t>How do I find out?</a:t>
            </a:r>
          </a:p>
          <a:p>
            <a:pPr marL="457200" lvl="0">
              <a:spcBef>
                <a:spcPts val="0"/>
              </a:spcBef>
              <a:buSzPts val="1800"/>
              <a:buChar char="❖"/>
            </a:pPr>
            <a:r>
              <a:rPr lang="en-US" dirty="0">
                <a:solidFill>
                  <a:srgbClr val="000000"/>
                </a:solidFill>
              </a:rPr>
              <a:t>What features does my product or service offer?</a:t>
            </a:r>
          </a:p>
          <a:p>
            <a:pPr marL="457200" lvl="0">
              <a:spcBef>
                <a:spcPts val="0"/>
              </a:spcBef>
              <a:buSzPts val="1800"/>
              <a:buChar char="❖"/>
            </a:pPr>
            <a:r>
              <a:rPr lang="en-US" dirty="0">
                <a:solidFill>
                  <a:srgbClr val="000000"/>
                </a:solidFill>
              </a:rPr>
              <a:t>Do they benefit from this feature?</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10" name="Picture 9" descr="A close up of a logo&#10;&#10;Description automatically generated">
            <a:extLst>
              <a:ext uri="{FF2B5EF4-FFF2-40B4-BE49-F238E27FC236}">
                <a16:creationId xmlns:a16="http://schemas.microsoft.com/office/drawing/2014/main" id="{4B74FB26-500A-4E06-9606-55920585536B}"/>
              </a:ext>
            </a:extLst>
          </p:cNvPr>
          <p:cNvPicPr>
            <a:picLocks noChangeAspect="1"/>
          </p:cNvPicPr>
          <p:nvPr/>
        </p:nvPicPr>
        <p:blipFill>
          <a:blip r:embed="rId2"/>
          <a:stretch>
            <a:fillRect/>
          </a:stretch>
        </p:blipFill>
        <p:spPr>
          <a:xfrm>
            <a:off x="6091916" y="1313208"/>
            <a:ext cx="5451627" cy="3911542"/>
          </a:xfrm>
          <a:prstGeom prst="rect">
            <a:avLst/>
          </a:prstGeom>
        </p:spPr>
      </p:pic>
    </p:spTree>
    <p:extLst>
      <p:ext uri="{BB962C8B-B14F-4D97-AF65-F5344CB8AC3E}">
        <p14:creationId xmlns:p14="http://schemas.microsoft.com/office/powerpoint/2010/main" val="3897851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0EB019-D709-4673-B856-24B85B99E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866DA9-5D88-42EA-A7A5-72245E5F8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2F1EAD63-88F7-4C03-9CFF-FD14BEFB6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C4DD816-F4B6-4DA4-AD4D-6FB2F270B36B}"/>
              </a:ext>
            </a:extLst>
          </p:cNvPr>
          <p:cNvSpPr>
            <a:spLocks noGrp="1"/>
          </p:cNvSpPr>
          <p:nvPr>
            <p:ph type="title"/>
          </p:nvPr>
        </p:nvSpPr>
        <p:spPr>
          <a:xfrm>
            <a:off x="541867" y="787400"/>
            <a:ext cx="7145866" cy="778933"/>
          </a:xfrm>
        </p:spPr>
        <p:txBody>
          <a:bodyPr anchor="ctr">
            <a:normAutofit/>
          </a:bodyPr>
          <a:lstStyle/>
          <a:p>
            <a:pPr>
              <a:lnSpc>
                <a:spcPct val="90000"/>
              </a:lnSpc>
            </a:pPr>
            <a:r>
              <a:rPr lang="en-US" sz="1500">
                <a:solidFill>
                  <a:srgbClr val="FEFFFF"/>
                </a:solidFill>
              </a:rPr>
              <a:t>This is an activity that will help you determine your target audience:</a:t>
            </a:r>
            <a:br>
              <a:rPr lang="en-US" sz="1500">
                <a:solidFill>
                  <a:srgbClr val="FEFFFF"/>
                </a:solidFill>
              </a:rPr>
            </a:br>
            <a:endParaRPr lang="en-US" sz="1500">
              <a:solidFill>
                <a:srgbClr val="FEFFFF"/>
              </a:solidFill>
            </a:endParaRPr>
          </a:p>
        </p:txBody>
      </p:sp>
      <p:sp>
        <p:nvSpPr>
          <p:cNvPr id="3" name="Content Placeholder 2">
            <a:extLst>
              <a:ext uri="{FF2B5EF4-FFF2-40B4-BE49-F238E27FC236}">
                <a16:creationId xmlns:a16="http://schemas.microsoft.com/office/drawing/2014/main" id="{A3903A1E-7D7C-457B-80F8-E391D5041382}"/>
              </a:ext>
            </a:extLst>
          </p:cNvPr>
          <p:cNvSpPr>
            <a:spLocks noGrp="1"/>
          </p:cNvSpPr>
          <p:nvPr>
            <p:ph idx="1"/>
          </p:nvPr>
        </p:nvSpPr>
        <p:spPr>
          <a:xfrm>
            <a:off x="541866" y="2032000"/>
            <a:ext cx="7145867" cy="3879222"/>
          </a:xfrm>
        </p:spPr>
        <p:txBody>
          <a:bodyPr>
            <a:normAutofit/>
          </a:bodyPr>
          <a:lstStyle/>
          <a:p>
            <a:r>
              <a:rPr lang="en-US">
                <a:solidFill>
                  <a:srgbClr val="FEFFFF"/>
                </a:solidFill>
              </a:rPr>
              <a:t>Click the button to the right.  This will take you to an activity that will guide you through determining your target audience</a:t>
            </a:r>
          </a:p>
        </p:txBody>
      </p:sp>
      <p:pic>
        <p:nvPicPr>
          <p:cNvPr id="6" name="Picture 5" descr="A close up of a sign&#10;&#10;Description automatically generated">
            <a:extLst>
              <a:ext uri="{FF2B5EF4-FFF2-40B4-BE49-F238E27FC236}">
                <a16:creationId xmlns:a16="http://schemas.microsoft.com/office/drawing/2014/main" id="{CBCA0B55-0385-414E-B7B8-17EE6D967CA1}"/>
              </a:ext>
            </a:extLst>
          </p:cNvPr>
          <p:cNvPicPr>
            <a:picLocks noChangeAspect="1"/>
          </p:cNvPicPr>
          <p:nvPr/>
        </p:nvPicPr>
        <p:blipFill>
          <a:blip r:embed="rId3"/>
          <a:stretch>
            <a:fillRect/>
          </a:stretch>
        </p:blipFill>
        <p:spPr>
          <a:xfrm>
            <a:off x="8435083" y="1641466"/>
            <a:ext cx="3699616" cy="2219769"/>
          </a:xfrm>
          <a:prstGeom prst="rect">
            <a:avLst/>
          </a:prstGeom>
        </p:spPr>
      </p:pic>
      <p:pic>
        <p:nvPicPr>
          <p:cNvPr id="4" name="Google Shape;297;p36">
            <a:hlinkClick r:id="rId4"/>
            <a:extLst>
              <a:ext uri="{FF2B5EF4-FFF2-40B4-BE49-F238E27FC236}">
                <a16:creationId xmlns:a16="http://schemas.microsoft.com/office/drawing/2014/main" id="{17AFC851-43C4-4057-9E66-334AE7362CB1}"/>
              </a:ext>
            </a:extLst>
          </p:cNvPr>
          <p:cNvPicPr preferRelativeResize="0"/>
          <p:nvPr/>
        </p:nvPicPr>
        <p:blipFill>
          <a:blip r:embed="rId5"/>
          <a:stretch>
            <a:fillRect/>
          </a:stretch>
        </p:blipFill>
        <p:spPr>
          <a:xfrm>
            <a:off x="9235969" y="4659937"/>
            <a:ext cx="1949660" cy="697306"/>
          </a:xfrm>
          <a:prstGeom prst="rect">
            <a:avLst/>
          </a:prstGeom>
          <a:noFill/>
        </p:spPr>
      </p:pic>
    </p:spTree>
    <p:extLst>
      <p:ext uri="{BB962C8B-B14F-4D97-AF65-F5344CB8AC3E}">
        <p14:creationId xmlns:p14="http://schemas.microsoft.com/office/powerpoint/2010/main" val="22509243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9916977-1F77-47BD-86F7-DFD3CF464D2D}"/>
              </a:ext>
            </a:extLst>
          </p:cNvPr>
          <p:cNvSpPr>
            <a:spLocks noGrp="1"/>
          </p:cNvSpPr>
          <p:nvPr>
            <p:ph type="title"/>
          </p:nvPr>
        </p:nvSpPr>
        <p:spPr>
          <a:xfrm>
            <a:off x="1843391" y="624110"/>
            <a:ext cx="9383408" cy="1280890"/>
          </a:xfrm>
        </p:spPr>
        <p:txBody>
          <a:bodyPr>
            <a:normAutofit/>
          </a:bodyPr>
          <a:lstStyle/>
          <a:p>
            <a:r>
              <a:rPr lang="en-US">
                <a:solidFill>
                  <a:schemeClr val="bg1"/>
                </a:solidFill>
              </a:rPr>
              <a:t>Business Branding</a:t>
            </a:r>
          </a:p>
        </p:txBody>
      </p:sp>
      <p:sp>
        <p:nvSpPr>
          <p:cNvPr id="14"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A0D6B54C-8213-453E-A776-D08FF6CB5F2F}"/>
              </a:ext>
            </a:extLst>
          </p:cNvPr>
          <p:cNvGraphicFramePr>
            <a:graphicFrameLocks noGrp="1"/>
          </p:cNvGraphicFramePr>
          <p:nvPr>
            <p:ph idx="1"/>
            <p:extLst>
              <p:ext uri="{D42A27DB-BD31-4B8C-83A1-F6EECF244321}">
                <p14:modId xmlns:p14="http://schemas.microsoft.com/office/powerpoint/2010/main" val="1722015613"/>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7707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5ACC-EE7B-4C2A-A57F-139F1E7AB00D}"/>
              </a:ext>
            </a:extLst>
          </p:cNvPr>
          <p:cNvSpPr>
            <a:spLocks noGrp="1"/>
          </p:cNvSpPr>
          <p:nvPr>
            <p:ph type="title"/>
          </p:nvPr>
        </p:nvSpPr>
        <p:spPr/>
        <p:txBody>
          <a:bodyPr/>
          <a:lstStyle/>
          <a:p>
            <a:r>
              <a:rPr lang="en-US" dirty="0"/>
              <a:t>Follow this link to take you to your next activity:</a:t>
            </a:r>
          </a:p>
        </p:txBody>
      </p:sp>
      <p:pic>
        <p:nvPicPr>
          <p:cNvPr id="4" name="Google Shape;297;p36">
            <a:hlinkClick r:id="rId3"/>
            <a:extLst>
              <a:ext uri="{FF2B5EF4-FFF2-40B4-BE49-F238E27FC236}">
                <a16:creationId xmlns:a16="http://schemas.microsoft.com/office/drawing/2014/main" id="{F39CEED1-68F3-4794-B1ED-CA3531A91E96}"/>
              </a:ext>
            </a:extLst>
          </p:cNvPr>
          <p:cNvPicPr preferRelativeResize="0">
            <a:picLocks noGrp="1"/>
          </p:cNvPicPr>
          <p:nvPr>
            <p:ph idx="1"/>
          </p:nvPr>
        </p:nvPicPr>
        <p:blipFill>
          <a:blip r:embed="rId4">
            <a:alphaModFix/>
          </a:blip>
          <a:stretch>
            <a:fillRect/>
          </a:stretch>
        </p:blipFill>
        <p:spPr>
          <a:xfrm>
            <a:off x="5096107" y="2022013"/>
            <a:ext cx="2506769" cy="782832"/>
          </a:xfrm>
          <a:prstGeom prst="rect">
            <a:avLst/>
          </a:prstGeom>
          <a:noFill/>
          <a:ln>
            <a:noFill/>
          </a:ln>
        </p:spPr>
      </p:pic>
      <p:pic>
        <p:nvPicPr>
          <p:cNvPr id="6" name="Picture 5" descr="A close up of a logo&#10;&#10;Description automatically generated">
            <a:extLst>
              <a:ext uri="{FF2B5EF4-FFF2-40B4-BE49-F238E27FC236}">
                <a16:creationId xmlns:a16="http://schemas.microsoft.com/office/drawing/2014/main" id="{9F926FA5-D7D8-4DDA-8A96-6BF98BADB404}"/>
              </a:ext>
            </a:extLst>
          </p:cNvPr>
          <p:cNvPicPr>
            <a:picLocks noChangeAspect="1"/>
          </p:cNvPicPr>
          <p:nvPr/>
        </p:nvPicPr>
        <p:blipFill>
          <a:blip r:embed="rId5"/>
          <a:stretch>
            <a:fillRect/>
          </a:stretch>
        </p:blipFill>
        <p:spPr>
          <a:xfrm>
            <a:off x="4286322" y="3101512"/>
            <a:ext cx="4318000" cy="3429000"/>
          </a:xfrm>
          <a:prstGeom prst="rect">
            <a:avLst/>
          </a:prstGeom>
        </p:spPr>
      </p:pic>
    </p:spTree>
    <p:extLst>
      <p:ext uri="{BB962C8B-B14F-4D97-AF65-F5344CB8AC3E}">
        <p14:creationId xmlns:p14="http://schemas.microsoft.com/office/powerpoint/2010/main" val="1148170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DB55-550D-4FA1-B3C2-C1DD27B0CF12}"/>
              </a:ext>
            </a:extLst>
          </p:cNvPr>
          <p:cNvSpPr>
            <a:spLocks noGrp="1"/>
          </p:cNvSpPr>
          <p:nvPr>
            <p:ph type="title"/>
          </p:nvPr>
        </p:nvSpPr>
        <p:spPr/>
        <p:txBody>
          <a:bodyPr/>
          <a:lstStyle/>
          <a:p>
            <a:r>
              <a:rPr lang="en-US" dirty="0"/>
              <a:t>Strategize</a:t>
            </a:r>
            <a:br>
              <a:rPr lang="en-US" dirty="0"/>
            </a:br>
            <a:r>
              <a:rPr lang="en-US" sz="2000" dirty="0"/>
              <a:t>Importance of a strategy: create a plan and eliminate chaos</a:t>
            </a:r>
          </a:p>
        </p:txBody>
      </p:sp>
      <p:sp>
        <p:nvSpPr>
          <p:cNvPr id="3" name="Content Placeholder 2">
            <a:extLst>
              <a:ext uri="{FF2B5EF4-FFF2-40B4-BE49-F238E27FC236}">
                <a16:creationId xmlns:a16="http://schemas.microsoft.com/office/drawing/2014/main" id="{8CD8D2CD-372D-4775-AF7D-8A8ADEB37024}"/>
              </a:ext>
            </a:extLst>
          </p:cNvPr>
          <p:cNvSpPr>
            <a:spLocks noGrp="1"/>
          </p:cNvSpPr>
          <p:nvPr>
            <p:ph sz="half" idx="1"/>
          </p:nvPr>
        </p:nvSpPr>
        <p:spPr>
          <a:xfrm>
            <a:off x="2589212" y="2133600"/>
            <a:ext cx="4313864" cy="3866508"/>
          </a:xfrm>
        </p:spPr>
        <p:txBody>
          <a:bodyPr>
            <a:normAutofit fontScale="92500" lnSpcReduction="10000"/>
          </a:bodyPr>
          <a:lstStyle/>
          <a:p>
            <a:pPr fontAlgn="base"/>
            <a:r>
              <a:rPr lang="en-US" dirty="0"/>
              <a:t>Promotional and marketing strategies are determined in the initial phases of developing a marketing plan, which is a crucial component for any business. </a:t>
            </a:r>
          </a:p>
          <a:p>
            <a:pPr fontAlgn="base"/>
            <a:r>
              <a:rPr lang="en-US" dirty="0"/>
              <a:t>What strategies or ideas do you have for your products?</a:t>
            </a:r>
          </a:p>
          <a:p>
            <a:pPr fontAlgn="base"/>
            <a:r>
              <a:rPr lang="en-US" dirty="0"/>
              <a:t>What is the price points of those products?</a:t>
            </a:r>
          </a:p>
          <a:p>
            <a:pPr fontAlgn="base"/>
            <a:r>
              <a:rPr lang="en-US" dirty="0"/>
              <a:t>How will you distribute your product?</a:t>
            </a:r>
          </a:p>
          <a:p>
            <a:pPr fontAlgn="base"/>
            <a:r>
              <a:rPr lang="en-US" dirty="0"/>
              <a:t>How will your customer know and understand your product?</a:t>
            </a:r>
          </a:p>
          <a:p>
            <a:pPr marL="0" indent="0">
              <a:buNone/>
            </a:pPr>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81DD6318-CE1B-4AF6-9C02-461C8E279DFB}"/>
              </a:ext>
            </a:extLst>
          </p:cNvPr>
          <p:cNvPicPr>
            <a:picLocks noGrp="1" noChangeAspect="1"/>
          </p:cNvPicPr>
          <p:nvPr>
            <p:ph sz="half" idx="2"/>
          </p:nvPr>
        </p:nvPicPr>
        <p:blipFill>
          <a:blip r:embed="rId2"/>
          <a:stretch>
            <a:fillRect/>
          </a:stretch>
        </p:blipFill>
        <p:spPr>
          <a:xfrm>
            <a:off x="7488385" y="2216329"/>
            <a:ext cx="4313864" cy="3307295"/>
          </a:xfrm>
        </p:spPr>
      </p:pic>
    </p:spTree>
    <p:extLst>
      <p:ext uri="{BB962C8B-B14F-4D97-AF65-F5344CB8AC3E}">
        <p14:creationId xmlns:p14="http://schemas.microsoft.com/office/powerpoint/2010/main" val="1525382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0" name="Rectangle 39">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541CE-BC7C-4394-B10D-60A6FDB553A4}"/>
              </a:ext>
            </a:extLst>
          </p:cNvPr>
          <p:cNvSpPr>
            <a:spLocks noGrp="1"/>
          </p:cNvSpPr>
          <p:nvPr>
            <p:ph type="title"/>
          </p:nvPr>
        </p:nvSpPr>
        <p:spPr>
          <a:xfrm>
            <a:off x="7855527" y="685800"/>
            <a:ext cx="3649085" cy="5225422"/>
          </a:xfrm>
        </p:spPr>
        <p:txBody>
          <a:bodyPr vert="horz" lIns="91440" tIns="45720" rIns="91440" bIns="45720" rtlCol="0" anchor="ctr">
            <a:normAutofit/>
          </a:bodyPr>
          <a:lstStyle/>
          <a:p>
            <a:r>
              <a:rPr lang="en-US" dirty="0"/>
              <a:t>Importance of Creating a Marketing Strategy</a:t>
            </a:r>
          </a:p>
        </p:txBody>
      </p:sp>
      <p:sp>
        <p:nvSpPr>
          <p:cNvPr id="42" name="Rectangle 41">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42363CC-2E69-45D2-B3AE-AB5A7E74E7F0}"/>
              </a:ext>
            </a:extLst>
          </p:cNvPr>
          <p:cNvSpPr>
            <a:spLocks noGrp="1"/>
          </p:cNvSpPr>
          <p:nvPr>
            <p:ph sz="half" idx="1"/>
          </p:nvPr>
        </p:nvSpPr>
        <p:spPr>
          <a:xfrm>
            <a:off x="1101554" y="685800"/>
            <a:ext cx="5970162" cy="5225422"/>
          </a:xfrm>
        </p:spPr>
        <p:txBody>
          <a:bodyPr vert="horz" lIns="91440" tIns="45720" rIns="91440" bIns="45720" rtlCol="0" anchor="ctr">
            <a:normAutofit/>
          </a:bodyPr>
          <a:lstStyle/>
          <a:p>
            <a:pPr marL="0" indent="0">
              <a:lnSpc>
                <a:spcPct val="90000"/>
              </a:lnSpc>
            </a:pPr>
            <a:r>
              <a:rPr lang="en-US" dirty="0"/>
              <a:t>According to </a:t>
            </a:r>
            <a:r>
              <a:rPr lang="en-US" dirty="0" err="1"/>
              <a:t>Starza</a:t>
            </a:r>
            <a:r>
              <a:rPr lang="en-US" dirty="0"/>
              <a:t> Thompson, a marketing strategy is crucial because:</a:t>
            </a:r>
          </a:p>
          <a:p>
            <a:pPr>
              <a:lnSpc>
                <a:spcPct val="90000"/>
              </a:lnSpc>
            </a:pPr>
            <a:r>
              <a:rPr lang="en-US" dirty="0"/>
              <a:t>You know your target audience and customers.</a:t>
            </a:r>
          </a:p>
          <a:p>
            <a:pPr>
              <a:lnSpc>
                <a:spcPct val="90000"/>
              </a:lnSpc>
            </a:pPr>
            <a:r>
              <a:rPr lang="en-US" dirty="0"/>
              <a:t>You know your business and the benefits for others.</a:t>
            </a:r>
          </a:p>
          <a:p>
            <a:pPr>
              <a:lnSpc>
                <a:spcPct val="90000"/>
              </a:lnSpc>
            </a:pPr>
            <a:r>
              <a:rPr lang="en-US" dirty="0"/>
              <a:t>It provides a guide for your marketing plan and your budget.</a:t>
            </a:r>
          </a:p>
          <a:p>
            <a:pPr>
              <a:lnSpc>
                <a:spcPct val="90000"/>
              </a:lnSpc>
            </a:pPr>
            <a:r>
              <a:rPr lang="en-US" dirty="0"/>
              <a:t>You know the look of success.</a:t>
            </a:r>
          </a:p>
          <a:p>
            <a:pPr>
              <a:lnSpc>
                <a:spcPct val="90000"/>
              </a:lnSpc>
            </a:pPr>
            <a:r>
              <a:rPr lang="en-US" dirty="0"/>
              <a:t>Remember talking about consistency, communication and value?  Your strategy aligns these important factors.</a:t>
            </a:r>
          </a:p>
          <a:p>
            <a:pPr>
              <a:lnSpc>
                <a:spcPct val="90000"/>
              </a:lnSpc>
            </a:pPr>
            <a:r>
              <a:rPr lang="en-US" dirty="0"/>
              <a:t>You know how your business stacks up against your competition.</a:t>
            </a:r>
          </a:p>
          <a:p>
            <a:pPr>
              <a:lnSpc>
                <a:spcPct val="90000"/>
              </a:lnSpc>
            </a:pPr>
            <a:r>
              <a:rPr lang="en-US" dirty="0"/>
              <a:t>“When you have a marketing strategy in place, you know exactly what you do, who you benefit, how you go to market, and how you can measure success.”</a:t>
            </a:r>
          </a:p>
        </p:txBody>
      </p:sp>
      <p:cxnSp>
        <p:nvCxnSpPr>
          <p:cNvPr id="44" name="Straight Connector 43">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66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31B3-BED6-47F5-A737-15294D32C0FE}"/>
              </a:ext>
            </a:extLst>
          </p:cNvPr>
          <p:cNvSpPr>
            <a:spLocks noGrp="1"/>
          </p:cNvSpPr>
          <p:nvPr>
            <p:ph type="title"/>
          </p:nvPr>
        </p:nvSpPr>
        <p:spPr>
          <a:xfrm>
            <a:off x="9392813" y="3101093"/>
            <a:ext cx="2454052" cy="3029344"/>
          </a:xfrm>
        </p:spPr>
        <p:txBody>
          <a:bodyPr vert="horz" lIns="91440" tIns="45720" rIns="91440" bIns="45720" rtlCol="0" anchor="t">
            <a:normAutofit/>
          </a:bodyPr>
          <a:lstStyle/>
          <a:p>
            <a:pPr>
              <a:lnSpc>
                <a:spcPct val="90000"/>
              </a:lnSpc>
            </a:pPr>
            <a:r>
              <a:rPr lang="en-US" sz="3000">
                <a:solidFill>
                  <a:schemeClr val="bg1"/>
                </a:solidFill>
              </a:rPr>
              <a:t>Upon successful completion of this tutorial, the learner will be able to:</a:t>
            </a:r>
          </a:p>
        </p:txBody>
      </p:sp>
      <p:sp>
        <p:nvSpPr>
          <p:cNvPr id="49" name="Freeform: Shape 48">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6" name="TextBox 3">
            <a:extLst>
              <a:ext uri="{FF2B5EF4-FFF2-40B4-BE49-F238E27FC236}">
                <a16:creationId xmlns:a16="http://schemas.microsoft.com/office/drawing/2014/main" id="{6E7BE746-E6E8-42AE-ABB6-FE1C7376311A}"/>
              </a:ext>
            </a:extLst>
          </p:cNvPr>
          <p:cNvGraphicFramePr/>
          <p:nvPr>
            <p:extLst>
              <p:ext uri="{D42A27DB-BD31-4B8C-83A1-F6EECF244321}">
                <p14:modId xmlns:p14="http://schemas.microsoft.com/office/powerpoint/2010/main" val="968489923"/>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901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43" name="Group 42">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4"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BCA86D25-3D5C-4053-A1C9-B6FD2ABE727C}"/>
              </a:ext>
            </a:extLst>
          </p:cNvPr>
          <p:cNvSpPr>
            <a:spLocks noGrp="1"/>
          </p:cNvSpPr>
          <p:nvPr>
            <p:ph type="title"/>
          </p:nvPr>
        </p:nvSpPr>
        <p:spPr>
          <a:xfrm>
            <a:off x="1304103" y="1318591"/>
            <a:ext cx="5800929" cy="4220820"/>
          </a:xfrm>
        </p:spPr>
        <p:txBody>
          <a:bodyPr vert="horz" lIns="91440" tIns="45720" rIns="91440" bIns="45720" rtlCol="0" anchor="ctr">
            <a:normAutofit/>
          </a:bodyPr>
          <a:lstStyle/>
          <a:p>
            <a:pPr algn="r">
              <a:lnSpc>
                <a:spcPct val="90000"/>
              </a:lnSpc>
            </a:pPr>
            <a:r>
              <a:rPr lang="en-US" sz="5600" dirty="0">
                <a:solidFill>
                  <a:schemeClr val="tx2">
                    <a:lumMod val="75000"/>
                  </a:schemeClr>
                </a:solidFill>
              </a:rPr>
              <a:t>Let’s Create a Strategy Based on What You Have Learned.</a:t>
            </a:r>
          </a:p>
        </p:txBody>
      </p:sp>
      <p:cxnSp>
        <p:nvCxnSpPr>
          <p:cNvPr id="57" name="Straight Connector 56">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sign&#10;&#10;Description automatically generated">
            <a:hlinkClick r:id="rId3"/>
            <a:extLst>
              <a:ext uri="{FF2B5EF4-FFF2-40B4-BE49-F238E27FC236}">
                <a16:creationId xmlns:a16="http://schemas.microsoft.com/office/drawing/2014/main" id="{CB18C912-8AC1-4DD8-80A9-52CEEBE34159}"/>
              </a:ext>
            </a:extLst>
          </p:cNvPr>
          <p:cNvPicPr>
            <a:picLocks noChangeAspect="1"/>
          </p:cNvPicPr>
          <p:nvPr/>
        </p:nvPicPr>
        <p:blipFill>
          <a:blip r:embed="rId4"/>
          <a:stretch>
            <a:fillRect/>
          </a:stretch>
        </p:blipFill>
        <p:spPr>
          <a:xfrm>
            <a:off x="3367490" y="5410352"/>
            <a:ext cx="1889223" cy="617146"/>
          </a:xfrm>
          <a:prstGeom prst="rect">
            <a:avLst/>
          </a:prstGeom>
        </p:spPr>
      </p:pic>
    </p:spTree>
    <p:extLst>
      <p:ext uri="{BB962C8B-B14F-4D97-AF65-F5344CB8AC3E}">
        <p14:creationId xmlns:p14="http://schemas.microsoft.com/office/powerpoint/2010/main" val="1501817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43" name="Group 42">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4"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5D8391B5-E7FA-43E9-A4E5-49A18D0800E0}"/>
              </a:ext>
            </a:extLst>
          </p:cNvPr>
          <p:cNvSpPr>
            <a:spLocks noGrp="1"/>
          </p:cNvSpPr>
          <p:nvPr>
            <p:ph type="title"/>
          </p:nvPr>
        </p:nvSpPr>
        <p:spPr>
          <a:xfrm>
            <a:off x="1304103" y="1318591"/>
            <a:ext cx="5800929" cy="4220820"/>
          </a:xfrm>
        </p:spPr>
        <p:txBody>
          <a:bodyPr vert="horz" lIns="91440" tIns="45720" rIns="91440" bIns="45720" rtlCol="0" anchor="ctr">
            <a:normAutofit/>
          </a:bodyPr>
          <a:lstStyle/>
          <a:p>
            <a:pPr algn="r"/>
            <a:r>
              <a:rPr lang="en-US" sz="6600">
                <a:solidFill>
                  <a:schemeClr val="tx2">
                    <a:lumMod val="75000"/>
                  </a:schemeClr>
                </a:solidFill>
              </a:rPr>
              <a:t>Content Marketing</a:t>
            </a:r>
          </a:p>
        </p:txBody>
      </p:sp>
      <p:cxnSp>
        <p:nvCxnSpPr>
          <p:cNvPr id="57" name="Straight Connector 56">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362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F2BA5-715E-4D9F-913F-7B0EC345E7D5}"/>
              </a:ext>
            </a:extLst>
          </p:cNvPr>
          <p:cNvSpPr>
            <a:spLocks noGrp="1"/>
          </p:cNvSpPr>
          <p:nvPr>
            <p:ph type="title"/>
          </p:nvPr>
        </p:nvSpPr>
        <p:spPr>
          <a:xfrm>
            <a:off x="3373062" y="1864865"/>
            <a:ext cx="8131550" cy="2262781"/>
          </a:xfrm>
        </p:spPr>
        <p:txBody>
          <a:bodyPr vert="horz" lIns="91440" tIns="45720" rIns="91440" bIns="45720" rtlCol="0" anchor="b">
            <a:normAutofit/>
          </a:bodyPr>
          <a:lstStyle/>
          <a:p>
            <a:pPr>
              <a:lnSpc>
                <a:spcPct val="90000"/>
              </a:lnSpc>
            </a:pPr>
            <a:r>
              <a:rPr lang="en-US" sz="5000" dirty="0"/>
              <a:t>Take a short pre-test to assess your content marketing skills:</a:t>
            </a:r>
          </a:p>
        </p:txBody>
      </p:sp>
      <p:sp>
        <p:nvSpPr>
          <p:cNvPr id="41" name="Rectangle 40">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7" name="Group 56">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8"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9"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0"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1"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2"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3"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4"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5"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6"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7"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8"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9"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1"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pic>
        <p:nvPicPr>
          <p:cNvPr id="70" name="Google Shape;350;p41">
            <a:hlinkClick r:id="rId3"/>
            <a:extLst>
              <a:ext uri="{FF2B5EF4-FFF2-40B4-BE49-F238E27FC236}">
                <a16:creationId xmlns:a16="http://schemas.microsoft.com/office/drawing/2014/main" id="{30D664FE-2DB2-47DC-83D6-712DA4782062}"/>
              </a:ext>
            </a:extLst>
          </p:cNvPr>
          <p:cNvPicPr preferRelativeResize="0"/>
          <p:nvPr/>
        </p:nvPicPr>
        <p:blipFill>
          <a:blip r:embed="rId4">
            <a:alphaModFix/>
          </a:blip>
          <a:stretch>
            <a:fillRect/>
          </a:stretch>
        </p:blipFill>
        <p:spPr>
          <a:xfrm>
            <a:off x="6582921" y="4865573"/>
            <a:ext cx="1711831" cy="559200"/>
          </a:xfrm>
          <a:prstGeom prst="rect">
            <a:avLst/>
          </a:prstGeom>
          <a:noFill/>
          <a:ln>
            <a:noFill/>
          </a:ln>
        </p:spPr>
      </p:pic>
    </p:spTree>
    <p:extLst>
      <p:ext uri="{BB962C8B-B14F-4D97-AF65-F5344CB8AC3E}">
        <p14:creationId xmlns:p14="http://schemas.microsoft.com/office/powerpoint/2010/main" val="3738044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9A748-F66E-4EF2-9F24-F748754585E6}"/>
              </a:ext>
            </a:extLst>
          </p:cNvPr>
          <p:cNvSpPr>
            <a:spLocks noGrp="1"/>
          </p:cNvSpPr>
          <p:nvPr>
            <p:ph type="title"/>
          </p:nvPr>
        </p:nvSpPr>
        <p:spPr>
          <a:xfrm>
            <a:off x="649224" y="645106"/>
            <a:ext cx="3650279" cy="1259894"/>
          </a:xfrm>
        </p:spPr>
        <p:txBody>
          <a:bodyPr>
            <a:normAutofit/>
          </a:bodyPr>
          <a:lstStyle/>
          <a:p>
            <a:r>
              <a:rPr lang="en-US" dirty="0"/>
              <a:t>Types of Content</a:t>
            </a:r>
          </a:p>
        </p:txBody>
      </p:sp>
      <p:sp>
        <p:nvSpPr>
          <p:cNvPr id="15" name="Rectangle 14">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CA188382-E3F7-4772-9727-AA6A32FC1DC1}"/>
              </a:ext>
            </a:extLst>
          </p:cNvPr>
          <p:cNvSpPr>
            <a:spLocks noGrp="1"/>
          </p:cNvSpPr>
          <p:nvPr>
            <p:ph idx="1"/>
          </p:nvPr>
        </p:nvSpPr>
        <p:spPr>
          <a:xfrm>
            <a:off x="649225" y="2133600"/>
            <a:ext cx="3650278" cy="3759253"/>
          </a:xfrm>
        </p:spPr>
        <p:txBody>
          <a:bodyPr>
            <a:normAutofit/>
          </a:bodyPr>
          <a:lstStyle/>
          <a:p>
            <a:r>
              <a:rPr lang="en-US" dirty="0"/>
              <a:t>Pictures</a:t>
            </a:r>
          </a:p>
          <a:p>
            <a:r>
              <a:rPr lang="en-US" dirty="0"/>
              <a:t>Infographics</a:t>
            </a:r>
          </a:p>
          <a:p>
            <a:r>
              <a:rPr lang="en-US" dirty="0"/>
              <a:t>Blogs</a:t>
            </a:r>
          </a:p>
          <a:p>
            <a:r>
              <a:rPr lang="en-US" dirty="0"/>
              <a:t>Videos</a:t>
            </a:r>
          </a:p>
          <a:p>
            <a:r>
              <a:rPr lang="en-US" dirty="0"/>
              <a:t>Fact Sheets</a:t>
            </a:r>
          </a:p>
          <a:p>
            <a:r>
              <a:rPr lang="en-US" dirty="0"/>
              <a:t>Mailers</a:t>
            </a:r>
          </a:p>
          <a:p>
            <a:r>
              <a:rPr lang="en-US" dirty="0"/>
              <a:t>Promotional Content</a:t>
            </a:r>
          </a:p>
          <a:p>
            <a:r>
              <a:rPr lang="en-US" dirty="0"/>
              <a:t>Social Media Posts/Blasts</a:t>
            </a:r>
          </a:p>
          <a:p>
            <a:r>
              <a:rPr lang="en-US" dirty="0"/>
              <a:t>SEO/Google Ads</a:t>
            </a:r>
          </a:p>
        </p:txBody>
      </p:sp>
      <p:pic>
        <p:nvPicPr>
          <p:cNvPr id="8" name="Content Placeholder 4">
            <a:extLst>
              <a:ext uri="{FF2B5EF4-FFF2-40B4-BE49-F238E27FC236}">
                <a16:creationId xmlns:a16="http://schemas.microsoft.com/office/drawing/2014/main" id="{81A730F9-A062-4CAA-8D5E-3EA746CBA7C8}"/>
              </a:ext>
            </a:extLst>
          </p:cNvPr>
          <p:cNvPicPr>
            <a:picLocks noChangeAspect="1"/>
          </p:cNvPicPr>
          <p:nvPr/>
        </p:nvPicPr>
        <p:blipFill rotWithShape="1">
          <a:blip r:embed="rId2"/>
          <a:srcRect r="6342"/>
          <a:stretch/>
        </p:blipFill>
        <p:spPr>
          <a:xfrm>
            <a:off x="4619543" y="640080"/>
            <a:ext cx="6953577" cy="5252773"/>
          </a:xfrm>
          <a:prstGeom prst="rect">
            <a:avLst/>
          </a:prstGeom>
        </p:spPr>
      </p:pic>
      <p:sp>
        <p:nvSpPr>
          <p:cNvPr id="17"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594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D87CB6-AA9F-4A09-A596-8C8D5E5ECF35}"/>
              </a:ext>
            </a:extLst>
          </p:cNvPr>
          <p:cNvSpPr txBox="1"/>
          <p:nvPr/>
        </p:nvSpPr>
        <p:spPr>
          <a:xfrm>
            <a:off x="1315093" y="1864872"/>
            <a:ext cx="5034336" cy="2831544"/>
          </a:xfrm>
          <a:prstGeom prst="rect">
            <a:avLst/>
          </a:prstGeom>
          <a:noFill/>
        </p:spPr>
        <p:txBody>
          <a:bodyPr wrap="square" rtlCol="0">
            <a:spAutoFit/>
          </a:bodyPr>
          <a:lstStyle/>
          <a:p>
            <a:pPr lvl="0"/>
            <a:r>
              <a:rPr lang="en-US" sz="4000" dirty="0"/>
              <a:t>The four standards of promotional content development:</a:t>
            </a:r>
          </a:p>
          <a:p>
            <a:endParaRPr lang="en-US" dirty="0"/>
          </a:p>
        </p:txBody>
      </p:sp>
      <p:sp>
        <p:nvSpPr>
          <p:cNvPr id="4" name="TextBox 3">
            <a:extLst>
              <a:ext uri="{FF2B5EF4-FFF2-40B4-BE49-F238E27FC236}">
                <a16:creationId xmlns:a16="http://schemas.microsoft.com/office/drawing/2014/main" id="{D80B455B-D118-4944-8805-59F961C2EA5C}"/>
              </a:ext>
            </a:extLst>
          </p:cNvPr>
          <p:cNvSpPr txBox="1"/>
          <p:nvPr/>
        </p:nvSpPr>
        <p:spPr>
          <a:xfrm>
            <a:off x="6553201" y="1739870"/>
            <a:ext cx="5506948" cy="3683060"/>
          </a:xfrm>
          <a:prstGeom prst="rect">
            <a:avLst/>
          </a:prstGeom>
          <a:noFill/>
        </p:spPr>
        <p:txBody>
          <a:bodyPr wrap="square" rtlCol="0">
            <a:spAutoFit/>
          </a:bodyPr>
          <a:lstStyle/>
          <a:p>
            <a:pPr lvl="0"/>
            <a:r>
              <a:rPr lang="en-US" u="sng" dirty="0"/>
              <a:t>Relevance:</a:t>
            </a:r>
            <a:r>
              <a:rPr lang="en-US" dirty="0"/>
              <a:t> your content posted must be relevant to the target audience.</a:t>
            </a:r>
          </a:p>
          <a:p>
            <a:pPr lvl="0">
              <a:spcBef>
                <a:spcPts val="1600"/>
              </a:spcBef>
            </a:pPr>
            <a:r>
              <a:rPr lang="en-US" u="sng" dirty="0"/>
              <a:t>Engagement: </a:t>
            </a:r>
            <a:r>
              <a:rPr lang="en-US" dirty="0"/>
              <a:t>your posts must be engaging for your target audience. Ask questions, create a poll or respond to comments.</a:t>
            </a:r>
          </a:p>
          <a:p>
            <a:pPr lvl="0">
              <a:spcBef>
                <a:spcPts val="1600"/>
              </a:spcBef>
            </a:pPr>
            <a:r>
              <a:rPr lang="en-US" u="sng" dirty="0"/>
              <a:t>Value:</a:t>
            </a:r>
            <a:r>
              <a:rPr lang="en-US" dirty="0"/>
              <a:t> your readers want value.  Will your posting help them?</a:t>
            </a:r>
          </a:p>
          <a:p>
            <a:pPr lvl="0">
              <a:spcBef>
                <a:spcPts val="1600"/>
              </a:spcBef>
              <a:spcAft>
                <a:spcPts val="1600"/>
              </a:spcAft>
            </a:pPr>
            <a:r>
              <a:rPr lang="en-US" u="sng" dirty="0"/>
              <a:t>High Quality:</a:t>
            </a:r>
            <a:r>
              <a:rPr lang="en-US" dirty="0"/>
              <a:t> ensure images are clear, no spelling or grammatical errors</a:t>
            </a:r>
          </a:p>
          <a:p>
            <a:endParaRPr lang="en-US" dirty="0"/>
          </a:p>
        </p:txBody>
      </p:sp>
      <p:pic>
        <p:nvPicPr>
          <p:cNvPr id="5" name="Google Shape;358;p42">
            <a:extLst>
              <a:ext uri="{FF2B5EF4-FFF2-40B4-BE49-F238E27FC236}">
                <a16:creationId xmlns:a16="http://schemas.microsoft.com/office/drawing/2014/main" id="{12C772E3-7926-4D96-83F5-C744AAF431D0}"/>
              </a:ext>
            </a:extLst>
          </p:cNvPr>
          <p:cNvPicPr preferRelativeResize="0"/>
          <p:nvPr/>
        </p:nvPicPr>
        <p:blipFill>
          <a:blip r:embed="rId2">
            <a:alphaModFix/>
          </a:blip>
          <a:stretch>
            <a:fillRect/>
          </a:stretch>
        </p:blipFill>
        <p:spPr>
          <a:xfrm>
            <a:off x="1531145" y="5175189"/>
            <a:ext cx="2673024" cy="1324224"/>
          </a:xfrm>
          <a:prstGeom prst="rect">
            <a:avLst/>
          </a:prstGeom>
          <a:noFill/>
          <a:ln>
            <a:noFill/>
          </a:ln>
        </p:spPr>
      </p:pic>
      <p:pic>
        <p:nvPicPr>
          <p:cNvPr id="7" name="Picture 6">
            <a:extLst>
              <a:ext uri="{FF2B5EF4-FFF2-40B4-BE49-F238E27FC236}">
                <a16:creationId xmlns:a16="http://schemas.microsoft.com/office/drawing/2014/main" id="{B19BF53C-4C46-41E6-84CA-C5FD06FE1438}"/>
              </a:ext>
            </a:extLst>
          </p:cNvPr>
          <p:cNvPicPr>
            <a:picLocks noChangeAspect="1"/>
          </p:cNvPicPr>
          <p:nvPr/>
        </p:nvPicPr>
        <p:blipFill>
          <a:blip r:embed="rId3"/>
          <a:stretch>
            <a:fillRect/>
          </a:stretch>
        </p:blipFill>
        <p:spPr>
          <a:xfrm>
            <a:off x="5238435" y="5065776"/>
            <a:ext cx="2971800" cy="1543050"/>
          </a:xfrm>
          <a:prstGeom prst="rect">
            <a:avLst/>
          </a:prstGeom>
        </p:spPr>
      </p:pic>
      <p:pic>
        <p:nvPicPr>
          <p:cNvPr id="9" name="Picture 8" descr="A close up of a sign&#10;&#10;Description automatically generated">
            <a:extLst>
              <a:ext uri="{FF2B5EF4-FFF2-40B4-BE49-F238E27FC236}">
                <a16:creationId xmlns:a16="http://schemas.microsoft.com/office/drawing/2014/main" id="{F4FDEACB-7EE4-4512-9E2A-1529AB438928}"/>
              </a:ext>
            </a:extLst>
          </p:cNvPr>
          <p:cNvPicPr>
            <a:picLocks noChangeAspect="1"/>
          </p:cNvPicPr>
          <p:nvPr/>
        </p:nvPicPr>
        <p:blipFill>
          <a:blip r:embed="rId4"/>
          <a:stretch>
            <a:fillRect/>
          </a:stretch>
        </p:blipFill>
        <p:spPr>
          <a:xfrm>
            <a:off x="9717879" y="4935562"/>
            <a:ext cx="1885951" cy="1659637"/>
          </a:xfrm>
          <a:prstGeom prst="rect">
            <a:avLst/>
          </a:prstGeom>
        </p:spPr>
      </p:pic>
    </p:spTree>
    <p:extLst>
      <p:ext uri="{BB962C8B-B14F-4D97-AF65-F5344CB8AC3E}">
        <p14:creationId xmlns:p14="http://schemas.microsoft.com/office/powerpoint/2010/main" val="527176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29EB8FC-FA09-4312-ADA5-286BCF17DE16}"/>
              </a:ext>
            </a:extLst>
          </p:cNvPr>
          <p:cNvSpPr>
            <a:spLocks noGrp="1"/>
          </p:cNvSpPr>
          <p:nvPr>
            <p:ph type="title"/>
          </p:nvPr>
        </p:nvSpPr>
        <p:spPr>
          <a:xfrm>
            <a:off x="1843391" y="624110"/>
            <a:ext cx="9383408" cy="1280890"/>
          </a:xfrm>
        </p:spPr>
        <p:txBody>
          <a:bodyPr>
            <a:normAutofit/>
          </a:bodyPr>
          <a:lstStyle/>
          <a:p>
            <a:r>
              <a:rPr lang="en-US" sz="3300" dirty="0">
                <a:solidFill>
                  <a:schemeClr val="bg1"/>
                </a:solidFill>
              </a:rPr>
              <a:t>On a separate sheet of paper, please list the reason for each standard and an example</a:t>
            </a:r>
          </a:p>
        </p:txBody>
      </p:sp>
      <p:sp>
        <p:nvSpPr>
          <p:cNvPr id="13"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Content Placeholder 3">
            <a:extLst>
              <a:ext uri="{FF2B5EF4-FFF2-40B4-BE49-F238E27FC236}">
                <a16:creationId xmlns:a16="http://schemas.microsoft.com/office/drawing/2014/main" id="{57ADE53D-AE0A-4944-8408-45AF9958337A}"/>
              </a:ext>
            </a:extLst>
          </p:cNvPr>
          <p:cNvGraphicFramePr>
            <a:graphicFrameLocks noGrp="1"/>
          </p:cNvGraphicFramePr>
          <p:nvPr>
            <p:ph idx="1"/>
            <p:extLst>
              <p:ext uri="{D42A27DB-BD31-4B8C-83A1-F6EECF244321}">
                <p14:modId xmlns:p14="http://schemas.microsoft.com/office/powerpoint/2010/main" val="1702850446"/>
              </p:ext>
            </p:extLst>
          </p:nvPr>
        </p:nvGraphicFramePr>
        <p:xfrm>
          <a:off x="1116457" y="2930805"/>
          <a:ext cx="9954897" cy="2962000"/>
        </p:xfrm>
        <a:graphic>
          <a:graphicData uri="http://schemas.openxmlformats.org/drawingml/2006/table">
            <a:tbl>
              <a:tblPr firstRow="1" bandRow="1">
                <a:tableStyleId>{3B4B98B0-60AC-42C2-AFA5-B58CD77FA1E5}</a:tableStyleId>
              </a:tblPr>
              <a:tblGrid>
                <a:gridCol w="4218408">
                  <a:extLst>
                    <a:ext uri="{9D8B030D-6E8A-4147-A177-3AD203B41FA5}">
                      <a16:colId xmlns:a16="http://schemas.microsoft.com/office/drawing/2014/main" val="2974576960"/>
                    </a:ext>
                  </a:extLst>
                </a:gridCol>
                <a:gridCol w="2686710">
                  <a:extLst>
                    <a:ext uri="{9D8B030D-6E8A-4147-A177-3AD203B41FA5}">
                      <a16:colId xmlns:a16="http://schemas.microsoft.com/office/drawing/2014/main" val="1867165120"/>
                    </a:ext>
                  </a:extLst>
                </a:gridCol>
                <a:gridCol w="3049779">
                  <a:extLst>
                    <a:ext uri="{9D8B030D-6E8A-4147-A177-3AD203B41FA5}">
                      <a16:colId xmlns:a16="http://schemas.microsoft.com/office/drawing/2014/main" val="201055315"/>
                    </a:ext>
                  </a:extLst>
                </a:gridCol>
              </a:tblGrid>
              <a:tr h="592400">
                <a:tc>
                  <a:txBody>
                    <a:bodyPr/>
                    <a:lstStyle/>
                    <a:p>
                      <a:r>
                        <a:rPr lang="en-US" sz="2700"/>
                        <a:t>Standard</a:t>
                      </a:r>
                    </a:p>
                  </a:txBody>
                  <a:tcPr marL="134636" marR="134636" marT="67318" marB="67318"/>
                </a:tc>
                <a:tc>
                  <a:txBody>
                    <a:bodyPr/>
                    <a:lstStyle/>
                    <a:p>
                      <a:r>
                        <a:rPr lang="en-US" sz="2700"/>
                        <a:t>Reason</a:t>
                      </a:r>
                    </a:p>
                  </a:txBody>
                  <a:tcPr marL="134636" marR="134636" marT="67318" marB="67318"/>
                </a:tc>
                <a:tc>
                  <a:txBody>
                    <a:bodyPr/>
                    <a:lstStyle/>
                    <a:p>
                      <a:r>
                        <a:rPr lang="en-US" sz="2700"/>
                        <a:t>Example</a:t>
                      </a:r>
                    </a:p>
                  </a:txBody>
                  <a:tcPr marL="134636" marR="134636" marT="67318" marB="67318"/>
                </a:tc>
                <a:extLst>
                  <a:ext uri="{0D108BD9-81ED-4DB2-BD59-A6C34878D82A}">
                    <a16:rowId xmlns:a16="http://schemas.microsoft.com/office/drawing/2014/main" val="3223202778"/>
                  </a:ext>
                </a:extLst>
              </a:tr>
              <a:tr h="592400">
                <a:tc>
                  <a:txBody>
                    <a:bodyPr/>
                    <a:lstStyle/>
                    <a:p>
                      <a:r>
                        <a:rPr lang="en-US" sz="2700"/>
                        <a:t>Relevance</a:t>
                      </a:r>
                    </a:p>
                  </a:txBody>
                  <a:tcPr marL="134636" marR="134636" marT="67318" marB="67318"/>
                </a:tc>
                <a:tc>
                  <a:txBody>
                    <a:bodyPr/>
                    <a:lstStyle/>
                    <a:p>
                      <a:endParaRPr lang="en-US" sz="2700"/>
                    </a:p>
                  </a:txBody>
                  <a:tcPr marL="134636" marR="134636" marT="67318" marB="67318"/>
                </a:tc>
                <a:tc>
                  <a:txBody>
                    <a:bodyPr/>
                    <a:lstStyle/>
                    <a:p>
                      <a:endParaRPr lang="en-US" sz="2700"/>
                    </a:p>
                  </a:txBody>
                  <a:tcPr marL="134636" marR="134636" marT="67318" marB="67318"/>
                </a:tc>
                <a:extLst>
                  <a:ext uri="{0D108BD9-81ED-4DB2-BD59-A6C34878D82A}">
                    <a16:rowId xmlns:a16="http://schemas.microsoft.com/office/drawing/2014/main" val="2883135528"/>
                  </a:ext>
                </a:extLst>
              </a:tr>
              <a:tr h="592400">
                <a:tc>
                  <a:txBody>
                    <a:bodyPr/>
                    <a:lstStyle/>
                    <a:p>
                      <a:r>
                        <a:rPr lang="en-US" sz="2700"/>
                        <a:t>Engagement</a:t>
                      </a:r>
                    </a:p>
                  </a:txBody>
                  <a:tcPr marL="134636" marR="134636" marT="67318" marB="67318"/>
                </a:tc>
                <a:tc>
                  <a:txBody>
                    <a:bodyPr/>
                    <a:lstStyle/>
                    <a:p>
                      <a:endParaRPr lang="en-US" sz="2700"/>
                    </a:p>
                  </a:txBody>
                  <a:tcPr marL="134636" marR="134636" marT="67318" marB="67318"/>
                </a:tc>
                <a:tc>
                  <a:txBody>
                    <a:bodyPr/>
                    <a:lstStyle/>
                    <a:p>
                      <a:endParaRPr lang="en-US" sz="2700"/>
                    </a:p>
                  </a:txBody>
                  <a:tcPr marL="134636" marR="134636" marT="67318" marB="67318"/>
                </a:tc>
                <a:extLst>
                  <a:ext uri="{0D108BD9-81ED-4DB2-BD59-A6C34878D82A}">
                    <a16:rowId xmlns:a16="http://schemas.microsoft.com/office/drawing/2014/main" val="858907245"/>
                  </a:ext>
                </a:extLst>
              </a:tr>
              <a:tr h="592400">
                <a:tc>
                  <a:txBody>
                    <a:bodyPr/>
                    <a:lstStyle/>
                    <a:p>
                      <a:r>
                        <a:rPr lang="en-US" sz="2700"/>
                        <a:t>Value</a:t>
                      </a:r>
                    </a:p>
                  </a:txBody>
                  <a:tcPr marL="134636" marR="134636" marT="67318" marB="67318"/>
                </a:tc>
                <a:tc>
                  <a:txBody>
                    <a:bodyPr/>
                    <a:lstStyle/>
                    <a:p>
                      <a:endParaRPr lang="en-US" sz="2700"/>
                    </a:p>
                  </a:txBody>
                  <a:tcPr marL="134636" marR="134636" marT="67318" marB="67318"/>
                </a:tc>
                <a:tc>
                  <a:txBody>
                    <a:bodyPr/>
                    <a:lstStyle/>
                    <a:p>
                      <a:endParaRPr lang="en-US" sz="2700"/>
                    </a:p>
                  </a:txBody>
                  <a:tcPr marL="134636" marR="134636" marT="67318" marB="67318"/>
                </a:tc>
                <a:extLst>
                  <a:ext uri="{0D108BD9-81ED-4DB2-BD59-A6C34878D82A}">
                    <a16:rowId xmlns:a16="http://schemas.microsoft.com/office/drawing/2014/main" val="561083541"/>
                  </a:ext>
                </a:extLst>
              </a:tr>
              <a:tr h="592400">
                <a:tc>
                  <a:txBody>
                    <a:bodyPr/>
                    <a:lstStyle/>
                    <a:p>
                      <a:r>
                        <a:rPr lang="en-US" sz="2700"/>
                        <a:t>High Quality</a:t>
                      </a:r>
                    </a:p>
                  </a:txBody>
                  <a:tcPr marL="134636" marR="134636" marT="67318" marB="67318"/>
                </a:tc>
                <a:tc>
                  <a:txBody>
                    <a:bodyPr/>
                    <a:lstStyle/>
                    <a:p>
                      <a:endParaRPr lang="en-US" sz="2700"/>
                    </a:p>
                  </a:txBody>
                  <a:tcPr marL="134636" marR="134636" marT="67318" marB="67318"/>
                </a:tc>
                <a:tc>
                  <a:txBody>
                    <a:bodyPr/>
                    <a:lstStyle/>
                    <a:p>
                      <a:endParaRPr lang="en-US" sz="2700"/>
                    </a:p>
                  </a:txBody>
                  <a:tcPr marL="134636" marR="134636" marT="67318" marB="67318"/>
                </a:tc>
                <a:extLst>
                  <a:ext uri="{0D108BD9-81ED-4DB2-BD59-A6C34878D82A}">
                    <a16:rowId xmlns:a16="http://schemas.microsoft.com/office/drawing/2014/main" val="935939171"/>
                  </a:ext>
                </a:extLst>
              </a:tr>
            </a:tbl>
          </a:graphicData>
        </a:graphic>
      </p:graphicFrame>
    </p:spTree>
    <p:extLst>
      <p:ext uri="{BB962C8B-B14F-4D97-AF65-F5344CB8AC3E}">
        <p14:creationId xmlns:p14="http://schemas.microsoft.com/office/powerpoint/2010/main" val="2212511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AE0C-6E24-4435-858C-696A813E2C25}"/>
              </a:ext>
            </a:extLst>
          </p:cNvPr>
          <p:cNvSpPr>
            <a:spLocks noGrp="1"/>
          </p:cNvSpPr>
          <p:nvPr>
            <p:ph type="title"/>
          </p:nvPr>
        </p:nvSpPr>
        <p:spPr/>
        <p:txBody>
          <a:bodyPr>
            <a:normAutofit fontScale="90000"/>
          </a:bodyPr>
          <a:lstStyle/>
          <a:p>
            <a:r>
              <a:rPr lang="en-US" dirty="0"/>
              <a:t>Click below to list the challenges you have experienced and the successes you can share:</a:t>
            </a:r>
          </a:p>
        </p:txBody>
      </p:sp>
      <p:pic>
        <p:nvPicPr>
          <p:cNvPr id="4" name="Google Shape;297;p36">
            <a:hlinkClick r:id="rId2"/>
            <a:extLst>
              <a:ext uri="{FF2B5EF4-FFF2-40B4-BE49-F238E27FC236}">
                <a16:creationId xmlns:a16="http://schemas.microsoft.com/office/drawing/2014/main" id="{C09CA76C-48FF-4C1D-8799-C741020245C3}"/>
              </a:ext>
            </a:extLst>
          </p:cNvPr>
          <p:cNvPicPr preferRelativeResize="0">
            <a:picLocks noGrp="1"/>
          </p:cNvPicPr>
          <p:nvPr>
            <p:ph idx="1"/>
          </p:nvPr>
        </p:nvPicPr>
        <p:blipFill>
          <a:blip r:embed="rId3"/>
          <a:stretch>
            <a:fillRect/>
          </a:stretch>
        </p:blipFill>
        <p:spPr>
          <a:xfrm>
            <a:off x="2589213" y="3944494"/>
            <a:ext cx="3506787" cy="1008507"/>
          </a:xfrm>
          <a:prstGeom prst="rect">
            <a:avLst/>
          </a:prstGeom>
          <a:noFill/>
        </p:spPr>
      </p:pic>
      <p:pic>
        <p:nvPicPr>
          <p:cNvPr id="6" name="Picture 5" descr="A close up of a logo&#10;&#10;Description automatically generated">
            <a:extLst>
              <a:ext uri="{FF2B5EF4-FFF2-40B4-BE49-F238E27FC236}">
                <a16:creationId xmlns:a16="http://schemas.microsoft.com/office/drawing/2014/main" id="{B3925A73-2FB0-475E-A9EE-93E7DE9EF42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25397" y="2834831"/>
            <a:ext cx="3362325" cy="2219325"/>
          </a:xfrm>
          <a:prstGeom prst="rect">
            <a:avLst/>
          </a:prstGeom>
        </p:spPr>
      </p:pic>
    </p:spTree>
    <p:extLst>
      <p:ext uri="{BB962C8B-B14F-4D97-AF65-F5344CB8AC3E}">
        <p14:creationId xmlns:p14="http://schemas.microsoft.com/office/powerpoint/2010/main" val="3744629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5499-2E98-43E4-BF97-301BBD4CA2B6}"/>
              </a:ext>
            </a:extLst>
          </p:cNvPr>
          <p:cNvSpPr>
            <a:spLocks noGrp="1"/>
          </p:cNvSpPr>
          <p:nvPr>
            <p:ph type="title"/>
          </p:nvPr>
        </p:nvSpPr>
        <p:spPr>
          <a:xfrm>
            <a:off x="2592925" y="624110"/>
            <a:ext cx="8911687" cy="831064"/>
          </a:xfrm>
        </p:spPr>
        <p:txBody>
          <a:bodyPr>
            <a:normAutofit/>
          </a:bodyPr>
          <a:lstStyle/>
          <a:p>
            <a:r>
              <a:rPr lang="en-US" sz="2400"/>
              <a:t>Here is an inspirational infographic to guide you as you begin this process.</a:t>
            </a:r>
            <a:endParaRPr lang="en-US" sz="2400" dirty="0"/>
          </a:p>
        </p:txBody>
      </p:sp>
      <p:pic>
        <p:nvPicPr>
          <p:cNvPr id="5" name="Content Placeholder 4" descr="A screenshot of a cell phone&#10;&#10;Description automatically generated">
            <a:extLst>
              <a:ext uri="{FF2B5EF4-FFF2-40B4-BE49-F238E27FC236}">
                <a16:creationId xmlns:a16="http://schemas.microsoft.com/office/drawing/2014/main" id="{4885E850-1A17-4E5C-90FF-DD921B7DB3EA}"/>
              </a:ext>
            </a:extLst>
          </p:cNvPr>
          <p:cNvPicPr>
            <a:picLocks noGrp="1" noChangeAspect="1"/>
          </p:cNvPicPr>
          <p:nvPr>
            <p:ph idx="1"/>
          </p:nvPr>
        </p:nvPicPr>
        <p:blipFill>
          <a:blip r:embed="rId2"/>
          <a:stretch>
            <a:fillRect/>
          </a:stretch>
        </p:blipFill>
        <p:spPr>
          <a:xfrm>
            <a:off x="5850194" y="1005350"/>
            <a:ext cx="1608293" cy="7382066"/>
          </a:xfrm>
        </p:spPr>
      </p:pic>
      <p:sp>
        <p:nvSpPr>
          <p:cNvPr id="6" name="TextBox 5">
            <a:extLst>
              <a:ext uri="{FF2B5EF4-FFF2-40B4-BE49-F238E27FC236}">
                <a16:creationId xmlns:a16="http://schemas.microsoft.com/office/drawing/2014/main" id="{58274E8F-3FA7-4A1D-8051-B44D094798DE}"/>
              </a:ext>
            </a:extLst>
          </p:cNvPr>
          <p:cNvSpPr txBox="1"/>
          <p:nvPr/>
        </p:nvSpPr>
        <p:spPr>
          <a:xfrm>
            <a:off x="8573729" y="3647768"/>
            <a:ext cx="184731" cy="369332"/>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A609CD88-6FDA-4F08-B88A-FD85729DFEB7}"/>
              </a:ext>
            </a:extLst>
          </p:cNvPr>
          <p:cNvSpPr txBox="1"/>
          <p:nvPr/>
        </p:nvSpPr>
        <p:spPr>
          <a:xfrm>
            <a:off x="7973961" y="2379406"/>
            <a:ext cx="3726426" cy="923330"/>
          </a:xfrm>
          <a:prstGeom prst="rect">
            <a:avLst/>
          </a:prstGeom>
          <a:noFill/>
        </p:spPr>
        <p:txBody>
          <a:bodyPr wrap="square" rtlCol="0">
            <a:spAutoFit/>
          </a:bodyPr>
          <a:lstStyle/>
          <a:p>
            <a:r>
              <a:rPr lang="en-US"/>
              <a:t>https://create.piktochart.com/output/39491171-marketing-strategies</a:t>
            </a:r>
            <a:endParaRPr lang="en-US" dirty="0"/>
          </a:p>
        </p:txBody>
      </p:sp>
    </p:spTree>
    <p:extLst>
      <p:ext uri="{BB962C8B-B14F-4D97-AF65-F5344CB8AC3E}">
        <p14:creationId xmlns:p14="http://schemas.microsoft.com/office/powerpoint/2010/main" val="3755484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2F2477-3F33-422A-8D60-2FFF5DB22E7A}"/>
              </a:ext>
            </a:extLst>
          </p:cNvPr>
          <p:cNvSpPr/>
          <p:nvPr/>
        </p:nvSpPr>
        <p:spPr>
          <a:xfrm>
            <a:off x="2308260" y="655649"/>
            <a:ext cx="8857129" cy="7478970"/>
          </a:xfrm>
          <a:prstGeom prst="rect">
            <a:avLst/>
          </a:prstGeom>
        </p:spPr>
        <p:txBody>
          <a:bodyPr wrap="square">
            <a:spAutoFit/>
          </a:bodyPr>
          <a:lstStyle/>
          <a:p>
            <a:r>
              <a:rPr lang="en-US" sz="1200" dirty="0"/>
              <a:t>References:</a:t>
            </a:r>
          </a:p>
          <a:p>
            <a:br>
              <a:rPr lang="en-US" sz="1200" dirty="0"/>
            </a:br>
            <a:r>
              <a:rPr lang="en-US" sz="1200" dirty="0"/>
              <a:t>123RF. (n.d.) Retrieved from: https://www.google.com/search?q=business+office+chaos+clipart&amp;rlz=1C1CHBF_enUS809US809&amp;source=lnms&amp;tbm=isch&amp;sa=X&amp;ved=0ahUKEwjkn_Xv1briAhVSKawKHR3zD-cQ_AUIDigB&amp;biw=1260&amp;bih=544#imgrc=ZdTm5tSdVcwDYM:</a:t>
            </a:r>
          </a:p>
          <a:p>
            <a:endParaRPr lang="en-US" sz="1200" dirty="0"/>
          </a:p>
          <a:p>
            <a:pPr>
              <a:tabLst>
                <a:tab pos="6400800" algn="l"/>
              </a:tabLst>
            </a:pPr>
            <a:r>
              <a:rPr lang="en-US" sz="1200" dirty="0" err="1"/>
              <a:t>Ahrefs</a:t>
            </a:r>
            <a:r>
              <a:rPr lang="en-US" sz="1200" dirty="0"/>
              <a:t>. (2018). </a:t>
            </a:r>
            <a:r>
              <a:rPr lang="en-US" sz="1200" i="1" dirty="0"/>
              <a:t>SEO For Beginners: A Basic Search Engine Optimization Tutorial for Higher Google Rankings.  </a:t>
            </a:r>
            <a:r>
              <a:rPr lang="en-US" sz="1200" dirty="0"/>
              <a:t>Retrieved from: https://www.youtube.com/watch?v=DvwS7cV9GmQ</a:t>
            </a:r>
          </a:p>
          <a:p>
            <a:endParaRPr lang="en-US" sz="1200" u="sng" dirty="0"/>
          </a:p>
          <a:p>
            <a:r>
              <a:rPr lang="en-US" sz="1200" dirty="0"/>
              <a:t>Author (</a:t>
            </a:r>
            <a:r>
              <a:rPr lang="en-US" sz="1200" dirty="0" err="1"/>
              <a:t>n.a.</a:t>
            </a:r>
            <a:r>
              <a:rPr lang="en-US" sz="1200" dirty="0"/>
              <a:t>) Retrieved from: https://nowhabersham.com/shop/local/important/. </a:t>
            </a:r>
          </a:p>
          <a:p>
            <a:endParaRPr lang="en-US" sz="1200" dirty="0"/>
          </a:p>
          <a:p>
            <a:r>
              <a:rPr lang="en-US" sz="1200" dirty="0" err="1"/>
              <a:t>Bronhiggs</a:t>
            </a:r>
            <a:r>
              <a:rPr lang="en-US" sz="1200" dirty="0"/>
              <a:t>. (2016). Wikimedia Commons. Retrieved from: </a:t>
            </a:r>
            <a:r>
              <a:rPr lang="en-US" sz="1200" u="sng" dirty="0"/>
              <a:t>https://commons.wikimedia.org/wiki/File:Target_Audience_and_Target_market.jpg</a:t>
            </a:r>
          </a:p>
          <a:p>
            <a:endParaRPr lang="en-US" sz="1200" u="sng" dirty="0"/>
          </a:p>
          <a:p>
            <a:r>
              <a:rPr lang="en-US" sz="1200" dirty="0"/>
              <a:t>Cereal Entrepreneur: https://www.google.com/</a:t>
            </a:r>
            <a:r>
              <a:rPr lang="en-US" sz="1200" dirty="0" err="1"/>
              <a:t>search?q</a:t>
            </a:r>
            <a:r>
              <a:rPr lang="en-US" sz="1200" dirty="0"/>
              <a:t>=</a:t>
            </a:r>
            <a:r>
              <a:rPr lang="en-US" sz="1200" dirty="0" err="1"/>
              <a:t>create+outstanding+content&amp;rlz</a:t>
            </a:r>
            <a:r>
              <a:rPr lang="en-US" sz="1200" dirty="0"/>
              <a:t>=1C1CHBF_enUS809US809&amp;oq=</a:t>
            </a:r>
            <a:r>
              <a:rPr lang="en-US" sz="1200" dirty="0" err="1"/>
              <a:t>create+outstanding+content&amp;aqs</a:t>
            </a:r>
            <a:r>
              <a:rPr lang="en-US" sz="1200" dirty="0"/>
              <a:t>=chrome..69i57.5363j0j4&amp;sourceid=</a:t>
            </a:r>
            <a:r>
              <a:rPr lang="en-US" sz="1200" dirty="0" err="1"/>
              <a:t>chrome&amp;ie</a:t>
            </a:r>
            <a:r>
              <a:rPr lang="en-US" sz="1200" dirty="0"/>
              <a:t>=UTF-8#kpvalbx=1</a:t>
            </a:r>
            <a:endParaRPr lang="en-US" sz="1200" u="sng" dirty="0"/>
          </a:p>
          <a:p>
            <a:endParaRPr lang="en-US" sz="1200" u="sng" dirty="0"/>
          </a:p>
          <a:p>
            <a:r>
              <a:rPr lang="en-US" sz="1200" dirty="0"/>
              <a:t>Clipart library. (n.d.) Retrieved from: http://clipart-library.com/brand-cliparts.html</a:t>
            </a:r>
          </a:p>
          <a:p>
            <a:endParaRPr lang="en-US" sz="1200" dirty="0"/>
          </a:p>
          <a:p>
            <a:r>
              <a:rPr lang="en-US" sz="1200" dirty="0" err="1"/>
              <a:t>Courneya</a:t>
            </a:r>
            <a:r>
              <a:rPr lang="en-US" sz="1200" dirty="0"/>
              <a:t>, M. (2018). Retrieved from: https://medium.com/rta902/a-warning-message-to-myself-of-social-media-but-not-really-e6badf700833</a:t>
            </a:r>
          </a:p>
          <a:p>
            <a:endParaRPr lang="en-US" sz="1200" dirty="0"/>
          </a:p>
          <a:p>
            <a:r>
              <a:rPr lang="en-US" sz="1200" dirty="0"/>
              <a:t>Inc.com. (n.d.). Retrieved from: www.inc.com/guides/2010/06/defining_your_target_market.html</a:t>
            </a:r>
            <a:br>
              <a:rPr lang="en-US" sz="1200" dirty="0"/>
            </a:br>
            <a:endParaRPr lang="en-US" sz="1200" dirty="0"/>
          </a:p>
          <a:p>
            <a:r>
              <a:rPr lang="en-US" sz="1200" dirty="0" err="1"/>
              <a:t>Kysa</a:t>
            </a:r>
            <a:r>
              <a:rPr lang="en-US" sz="1200" dirty="0"/>
              <a:t>. (n.d.) </a:t>
            </a:r>
            <a:r>
              <a:rPr lang="en-US" sz="1200" dirty="0" err="1"/>
              <a:t>KissPNG</a:t>
            </a:r>
            <a:r>
              <a:rPr lang="en-US" sz="1200" dirty="0"/>
              <a:t>. Retrieved from: https://www.kisspng.com/png-social-media-clip-art-christmas-social-networking-6898596/</a:t>
            </a:r>
          </a:p>
          <a:p>
            <a:endParaRPr lang="en-US" sz="1200" dirty="0"/>
          </a:p>
          <a:p>
            <a:r>
              <a:rPr lang="en-US" sz="1200" dirty="0" err="1"/>
              <a:t>Mclellan</a:t>
            </a:r>
            <a:r>
              <a:rPr lang="en-US" sz="1200" dirty="0"/>
              <a:t>. M.G. (n.d.). Retrieved from:  https://www.mclellanmarketing.com/images/2011/12/bigstock_Cost_Value_Matrix_-_Arrow_And__9732935.jpg</a:t>
            </a:r>
          </a:p>
          <a:p>
            <a:endParaRPr lang="en-US" sz="1200" dirty="0"/>
          </a:p>
          <a:p>
            <a:r>
              <a:rPr lang="en-US" sz="1200" dirty="0"/>
              <a:t>Naylor, T.J. (2014).</a:t>
            </a:r>
            <a:r>
              <a:rPr lang="en-US" sz="1200" i="1" dirty="0"/>
              <a:t>4 Reasons Good Customer Service is Vital.  Business to Community. </a:t>
            </a:r>
            <a:r>
              <a:rPr lang="en-US" sz="1200" dirty="0"/>
              <a:t>Retrieved from: </a:t>
            </a:r>
            <a:r>
              <a:rPr lang="en-US" sz="1200" u="sng" dirty="0"/>
              <a:t>https://www.business2community.com/customer-experience/4-reasons-good-customer-service-vital-0934198</a:t>
            </a:r>
            <a:br>
              <a:rPr lang="en-US" sz="1200" dirty="0"/>
            </a:br>
            <a:endParaRPr lang="en-US" sz="1200" dirty="0"/>
          </a:p>
          <a:p>
            <a:r>
              <a:rPr lang="en-US" sz="1200" dirty="0" err="1"/>
              <a:t>Prer</a:t>
            </a:r>
            <a:r>
              <a:rPr lang="en-US" sz="1200" dirty="0"/>
              <a:t>, J. (n.d.) </a:t>
            </a:r>
            <a:r>
              <a:rPr lang="en-US" sz="1200" dirty="0" err="1"/>
              <a:t>Kissclipart</a:t>
            </a:r>
            <a:r>
              <a:rPr lang="en-US" sz="1200" dirty="0"/>
              <a:t>. Retrieved from: https://www.kissclipart.com/ask-the-experts-clipart-customer-engagement-brand-u2urem/</a:t>
            </a:r>
          </a:p>
          <a:p>
            <a:endParaRPr lang="en-US" sz="1200" u="sng" dirty="0"/>
          </a:p>
          <a:p>
            <a:r>
              <a:rPr lang="en-US" sz="1200" dirty="0"/>
              <a:t>Pomerantz. M. (n.d.) Retrieved from: https://www.marypomerantzadvertising.com/blog/reaching-target-audience</a:t>
            </a:r>
            <a:br>
              <a:rPr lang="en-US" sz="1200" dirty="0"/>
            </a:br>
            <a:br>
              <a:rPr lang="en-US" sz="1200" dirty="0"/>
            </a:br>
            <a:endParaRPr lang="en-US" sz="1200" u="sng" dirty="0"/>
          </a:p>
        </p:txBody>
      </p:sp>
    </p:spTree>
    <p:extLst>
      <p:ext uri="{BB962C8B-B14F-4D97-AF65-F5344CB8AC3E}">
        <p14:creationId xmlns:p14="http://schemas.microsoft.com/office/powerpoint/2010/main" val="15475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4C91-E015-4745-B26B-89A7EB262487}"/>
              </a:ext>
            </a:extLst>
          </p:cNvPr>
          <p:cNvSpPr>
            <a:spLocks noGrp="1"/>
          </p:cNvSpPr>
          <p:nvPr>
            <p:ph type="title"/>
          </p:nvPr>
        </p:nvSpPr>
        <p:spPr>
          <a:xfrm>
            <a:off x="1340515" y="550606"/>
            <a:ext cx="8915399" cy="6066503"/>
          </a:xfrm>
        </p:spPr>
        <p:txBody>
          <a:bodyPr>
            <a:normAutofit/>
          </a:bodyPr>
          <a:lstStyle/>
          <a:p>
            <a:r>
              <a:rPr lang="en-US" sz="1200" dirty="0"/>
              <a:t>Priorities clip art. (n.d.). Retrieved from:  https://www.gograph.com/vector-clip-art/priorities.html</a:t>
            </a:r>
            <a:br>
              <a:rPr lang="en-US" sz="1200" dirty="0"/>
            </a:br>
            <a:br>
              <a:rPr lang="en-US" sz="1200" dirty="0"/>
            </a:br>
            <a:r>
              <a:rPr lang="en-US" sz="1200" dirty="0"/>
              <a:t>Entrepreneur. (n.d.). </a:t>
            </a:r>
            <a:r>
              <a:rPr lang="en-US" sz="1200" i="1" dirty="0"/>
              <a:t>Use These 5 Steps To Create A Marketing Plan. </a:t>
            </a:r>
            <a:r>
              <a:rPr lang="en-US" sz="1200" dirty="0"/>
              <a:t>Retrieved from:  https://www.entrepreneur.com/slideshow/299487#1 </a:t>
            </a:r>
            <a:br>
              <a:rPr lang="en-US" sz="1200" dirty="0"/>
            </a:br>
            <a:br>
              <a:rPr lang="en-US" sz="1200" dirty="0"/>
            </a:br>
            <a:r>
              <a:rPr lang="en-US" sz="1200" dirty="0"/>
              <a:t>SCCPRE. (n.d.).  Retrieved from: https://www.sccpre.cat/maxp/iTxRJwJ/</a:t>
            </a:r>
            <a:br>
              <a:rPr lang="en-US" sz="1200" dirty="0"/>
            </a:br>
            <a:br>
              <a:rPr lang="en-US" sz="1200" dirty="0"/>
            </a:br>
            <a:r>
              <a:rPr lang="en-US" sz="1200" dirty="0"/>
              <a:t>Smithson, (2015).  </a:t>
            </a:r>
            <a:r>
              <a:rPr lang="en-US" sz="1200" i="1" dirty="0"/>
              <a:t>6 Tips for Reaching a Larger Target Marker. </a:t>
            </a:r>
            <a:r>
              <a:rPr lang="en-US" sz="1200" dirty="0"/>
              <a:t>Retrieved from: https://www.brandingmag.com/2015/07/23/6-tips-for-reaching-a-larger-target-market/</a:t>
            </a:r>
            <a:br>
              <a:rPr lang="en-US" sz="1200" dirty="0"/>
            </a:br>
            <a:br>
              <a:rPr lang="en-US" sz="1200" dirty="0"/>
            </a:br>
            <a:r>
              <a:rPr lang="en-US" sz="1200" dirty="0" err="1"/>
              <a:t>Standberry</a:t>
            </a:r>
            <a:r>
              <a:rPr lang="en-US" sz="1200" dirty="0"/>
              <a:t>, S. (2018). Content Marketing. </a:t>
            </a:r>
            <a:r>
              <a:rPr lang="en-US" sz="1200" i="1" dirty="0"/>
              <a:t>LYFE Marketing.  </a:t>
            </a:r>
            <a:r>
              <a:rPr lang="en-US" sz="1200" dirty="0"/>
              <a:t>Retrieved from: https://www.lyfemarketing.com/blog/types-of-content-marketing/</a:t>
            </a:r>
            <a:br>
              <a:rPr lang="en-US" sz="1200" dirty="0"/>
            </a:br>
            <a:br>
              <a:rPr lang="en-US" sz="1200" dirty="0"/>
            </a:br>
            <a:r>
              <a:rPr lang="en-US" sz="1200" dirty="0"/>
              <a:t>Thompson, S. (2018).  </a:t>
            </a:r>
            <a:r>
              <a:rPr lang="en-US" sz="1200" i="1" dirty="0"/>
              <a:t>7 Reasons Why Marketing Strategy is Important for your Business.  </a:t>
            </a:r>
            <a:r>
              <a:rPr lang="en-US" sz="1200" dirty="0"/>
              <a:t>Women Belong. Retrieved from: https://www.womenbelong.com/7-reasons-why-marketing-strategy-is-important-for-your-business/</a:t>
            </a:r>
            <a:br>
              <a:rPr lang="en-US" sz="1200" dirty="0"/>
            </a:br>
            <a:br>
              <a:rPr lang="en-US" sz="1200" dirty="0"/>
            </a:br>
            <a:r>
              <a:rPr lang="en-US" sz="1200" dirty="0"/>
              <a:t>Tracy, B. (2017). Retrieved from: : https://www.youtube.com/watch?v=y0OtFpC7yag&amp;t=108s</a:t>
            </a: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endParaRPr lang="en-US" sz="1200" dirty="0"/>
          </a:p>
        </p:txBody>
      </p:sp>
    </p:spTree>
    <p:extLst>
      <p:ext uri="{BB962C8B-B14F-4D97-AF65-F5344CB8AC3E}">
        <p14:creationId xmlns:p14="http://schemas.microsoft.com/office/powerpoint/2010/main" val="269454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8A53-969F-49EB-A9F4-656413D00E84}"/>
              </a:ext>
            </a:extLst>
          </p:cNvPr>
          <p:cNvSpPr>
            <a:spLocks noGrp="1"/>
          </p:cNvSpPr>
          <p:nvPr>
            <p:ph type="title"/>
          </p:nvPr>
        </p:nvSpPr>
        <p:spPr>
          <a:xfrm>
            <a:off x="1918448" y="286866"/>
            <a:ext cx="9586164" cy="985524"/>
          </a:xfrm>
        </p:spPr>
        <p:txBody>
          <a:bodyPr>
            <a:normAutofit fontScale="90000"/>
          </a:bodyPr>
          <a:lstStyle/>
          <a:p>
            <a:r>
              <a:rPr lang="en-US" dirty="0"/>
              <a:t>This is our plan for Part 1 of our Marketing Plan Series:</a:t>
            </a:r>
          </a:p>
        </p:txBody>
      </p:sp>
      <p:sp>
        <p:nvSpPr>
          <p:cNvPr id="4" name="Rectangle: Rounded Corners 3">
            <a:extLst>
              <a:ext uri="{FF2B5EF4-FFF2-40B4-BE49-F238E27FC236}">
                <a16:creationId xmlns:a16="http://schemas.microsoft.com/office/drawing/2014/main" id="{1236905A-5BB4-46A6-A14F-87F689E5602E}"/>
              </a:ext>
            </a:extLst>
          </p:cNvPr>
          <p:cNvSpPr/>
          <p:nvPr/>
        </p:nvSpPr>
        <p:spPr>
          <a:xfrm>
            <a:off x="1767840" y="1595120"/>
            <a:ext cx="1625600" cy="914400"/>
          </a:xfrm>
          <a:prstGeom prst="roundRect">
            <a:avLst/>
          </a:prstGeom>
          <a:solidFill>
            <a:schemeClr val="bg2">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Awareness &amp; Engagement</a:t>
            </a:r>
          </a:p>
        </p:txBody>
      </p:sp>
      <p:sp>
        <p:nvSpPr>
          <p:cNvPr id="5" name="Rectangle: Rounded Corners 4">
            <a:extLst>
              <a:ext uri="{FF2B5EF4-FFF2-40B4-BE49-F238E27FC236}">
                <a16:creationId xmlns:a16="http://schemas.microsoft.com/office/drawing/2014/main" id="{6B49257D-4AC7-4339-8046-ABD70B5EE991}"/>
              </a:ext>
            </a:extLst>
          </p:cNvPr>
          <p:cNvSpPr/>
          <p:nvPr/>
        </p:nvSpPr>
        <p:spPr>
          <a:xfrm>
            <a:off x="3962400" y="1584960"/>
            <a:ext cx="1452880" cy="914400"/>
          </a:xfrm>
          <a:prstGeom prst="roundRect">
            <a:avLst/>
          </a:prstGeom>
          <a:solidFill>
            <a:schemeClr val="bg2">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Target</a:t>
            </a:r>
            <a:r>
              <a:rPr lang="en-US" dirty="0"/>
              <a:t> </a:t>
            </a:r>
            <a:r>
              <a:rPr lang="en-US" dirty="0">
                <a:solidFill>
                  <a:schemeClr val="tx1"/>
                </a:solidFill>
              </a:rPr>
              <a:t>Audience</a:t>
            </a:r>
          </a:p>
        </p:txBody>
      </p:sp>
      <p:sp>
        <p:nvSpPr>
          <p:cNvPr id="6" name="Rectangle: Rounded Corners 5">
            <a:extLst>
              <a:ext uri="{FF2B5EF4-FFF2-40B4-BE49-F238E27FC236}">
                <a16:creationId xmlns:a16="http://schemas.microsoft.com/office/drawing/2014/main" id="{DF82FF80-41B2-41E7-A5EA-0A0D13EFE9A1}"/>
              </a:ext>
            </a:extLst>
          </p:cNvPr>
          <p:cNvSpPr/>
          <p:nvPr/>
        </p:nvSpPr>
        <p:spPr>
          <a:xfrm>
            <a:off x="5963920" y="1595120"/>
            <a:ext cx="1330960" cy="914400"/>
          </a:xfrm>
          <a:prstGeom prst="roundRect">
            <a:avLst/>
          </a:prstGeom>
          <a:solidFill>
            <a:schemeClr val="bg2">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Business</a:t>
            </a:r>
            <a:r>
              <a:rPr lang="en-US" dirty="0"/>
              <a:t> </a:t>
            </a:r>
            <a:r>
              <a:rPr lang="en-US" dirty="0">
                <a:solidFill>
                  <a:schemeClr val="tx1"/>
                </a:solidFill>
              </a:rPr>
              <a:t>Branding</a:t>
            </a:r>
          </a:p>
        </p:txBody>
      </p:sp>
      <p:sp>
        <p:nvSpPr>
          <p:cNvPr id="7" name="Rectangle: Rounded Corners 6">
            <a:extLst>
              <a:ext uri="{FF2B5EF4-FFF2-40B4-BE49-F238E27FC236}">
                <a16:creationId xmlns:a16="http://schemas.microsoft.com/office/drawing/2014/main" id="{72242E40-464F-481C-964A-E6BD81F1FE8E}"/>
              </a:ext>
            </a:extLst>
          </p:cNvPr>
          <p:cNvSpPr/>
          <p:nvPr/>
        </p:nvSpPr>
        <p:spPr>
          <a:xfrm>
            <a:off x="7965440" y="1584960"/>
            <a:ext cx="1452880" cy="914400"/>
          </a:xfrm>
          <a:prstGeom prst="roundRect">
            <a:avLst/>
          </a:prstGeom>
          <a:solidFill>
            <a:schemeClr val="bg2">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Strategize</a:t>
            </a:r>
            <a:r>
              <a:rPr lang="en-US" dirty="0"/>
              <a:t>	</a:t>
            </a:r>
          </a:p>
        </p:txBody>
      </p:sp>
      <p:sp>
        <p:nvSpPr>
          <p:cNvPr id="8" name="Rectangle: Rounded Corners 7">
            <a:extLst>
              <a:ext uri="{FF2B5EF4-FFF2-40B4-BE49-F238E27FC236}">
                <a16:creationId xmlns:a16="http://schemas.microsoft.com/office/drawing/2014/main" id="{8D5DCF57-D751-4408-907E-CCE0E183A846}"/>
              </a:ext>
            </a:extLst>
          </p:cNvPr>
          <p:cNvSpPr/>
          <p:nvPr/>
        </p:nvSpPr>
        <p:spPr>
          <a:xfrm>
            <a:off x="9966959" y="1584960"/>
            <a:ext cx="1537651" cy="914400"/>
          </a:xfrm>
          <a:prstGeom prst="roundRect">
            <a:avLst/>
          </a:prstGeom>
          <a:solidFill>
            <a:schemeClr val="bg2">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chemeClr val="tx1"/>
                </a:solidFill>
              </a:rPr>
              <a:t>Create</a:t>
            </a:r>
            <a:r>
              <a:rPr lang="en-US" dirty="0"/>
              <a:t> </a:t>
            </a:r>
            <a:r>
              <a:rPr lang="en-US" dirty="0">
                <a:solidFill>
                  <a:schemeClr val="tx1"/>
                </a:solidFill>
              </a:rPr>
              <a:t>Content</a:t>
            </a:r>
          </a:p>
        </p:txBody>
      </p:sp>
      <p:sp>
        <p:nvSpPr>
          <p:cNvPr id="9" name="Rectangle: Rounded Corners 8">
            <a:extLst>
              <a:ext uri="{FF2B5EF4-FFF2-40B4-BE49-F238E27FC236}">
                <a16:creationId xmlns:a16="http://schemas.microsoft.com/office/drawing/2014/main" id="{E345ED07-F5F8-4BCE-B485-894C9034A288}"/>
              </a:ext>
            </a:extLst>
          </p:cNvPr>
          <p:cNvSpPr/>
          <p:nvPr/>
        </p:nvSpPr>
        <p:spPr>
          <a:xfrm>
            <a:off x="1036319" y="2692400"/>
            <a:ext cx="1371599" cy="914400"/>
          </a:xfrm>
          <a:prstGeom prst="roundRect">
            <a:avLst/>
          </a:prstGeom>
          <a:solidFill>
            <a:schemeClr val="bg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Priorities</a:t>
            </a:r>
          </a:p>
        </p:txBody>
      </p:sp>
      <p:sp>
        <p:nvSpPr>
          <p:cNvPr id="10" name="Rectangle: Rounded Corners 9">
            <a:extLst>
              <a:ext uri="{FF2B5EF4-FFF2-40B4-BE49-F238E27FC236}">
                <a16:creationId xmlns:a16="http://schemas.microsoft.com/office/drawing/2014/main" id="{8A660D84-09E8-43B9-85F9-8667D582EE58}"/>
              </a:ext>
            </a:extLst>
          </p:cNvPr>
          <p:cNvSpPr/>
          <p:nvPr/>
        </p:nvSpPr>
        <p:spPr>
          <a:xfrm>
            <a:off x="3962400" y="2682240"/>
            <a:ext cx="1452880" cy="914400"/>
          </a:xfrm>
          <a:prstGeom prst="roundRect">
            <a:avLst/>
          </a:prstGeom>
          <a:solidFill>
            <a:schemeClr val="bg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Identify Demo-graphics</a:t>
            </a:r>
          </a:p>
        </p:txBody>
      </p:sp>
      <p:sp>
        <p:nvSpPr>
          <p:cNvPr id="11" name="Rectangle: Rounded Corners 10">
            <a:extLst>
              <a:ext uri="{FF2B5EF4-FFF2-40B4-BE49-F238E27FC236}">
                <a16:creationId xmlns:a16="http://schemas.microsoft.com/office/drawing/2014/main" id="{0C58EF85-10E3-4AEE-8DB4-D2C85841A82A}"/>
              </a:ext>
            </a:extLst>
          </p:cNvPr>
          <p:cNvSpPr/>
          <p:nvPr/>
        </p:nvSpPr>
        <p:spPr>
          <a:xfrm>
            <a:off x="5963920" y="2682240"/>
            <a:ext cx="1330960" cy="914400"/>
          </a:xfrm>
          <a:prstGeom prst="roundRect">
            <a:avLst/>
          </a:prstGeom>
          <a:solidFill>
            <a:schemeClr val="bg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Who Are You</a:t>
            </a:r>
          </a:p>
        </p:txBody>
      </p:sp>
      <p:sp>
        <p:nvSpPr>
          <p:cNvPr id="12" name="Rectangle: Rounded Corners 11">
            <a:extLst>
              <a:ext uri="{FF2B5EF4-FFF2-40B4-BE49-F238E27FC236}">
                <a16:creationId xmlns:a16="http://schemas.microsoft.com/office/drawing/2014/main" id="{B2BE471F-0E97-4718-8F17-EDA75DBFC1FE}"/>
              </a:ext>
            </a:extLst>
          </p:cNvPr>
          <p:cNvSpPr/>
          <p:nvPr/>
        </p:nvSpPr>
        <p:spPr>
          <a:xfrm>
            <a:off x="7843520" y="2682240"/>
            <a:ext cx="1574800" cy="914400"/>
          </a:xfrm>
          <a:prstGeom prst="roundRect">
            <a:avLst/>
          </a:prstGeom>
          <a:solidFill>
            <a:schemeClr val="bg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Understand Strategy</a:t>
            </a:r>
          </a:p>
        </p:txBody>
      </p:sp>
      <p:sp>
        <p:nvSpPr>
          <p:cNvPr id="13" name="Rectangle: Rounded Corners 12">
            <a:extLst>
              <a:ext uri="{FF2B5EF4-FFF2-40B4-BE49-F238E27FC236}">
                <a16:creationId xmlns:a16="http://schemas.microsoft.com/office/drawing/2014/main" id="{537FCAF1-58FB-4BB4-A3E8-2B4510B5DFAF}"/>
              </a:ext>
            </a:extLst>
          </p:cNvPr>
          <p:cNvSpPr/>
          <p:nvPr/>
        </p:nvSpPr>
        <p:spPr>
          <a:xfrm>
            <a:off x="9966960" y="2682240"/>
            <a:ext cx="1537650" cy="914400"/>
          </a:xfrm>
          <a:prstGeom prst="roundRect">
            <a:avLst/>
          </a:prstGeom>
          <a:solidFill>
            <a:schemeClr val="bg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Types of Content</a:t>
            </a:r>
          </a:p>
        </p:txBody>
      </p:sp>
      <p:sp>
        <p:nvSpPr>
          <p:cNvPr id="14" name="Rectangle: Rounded Corners 13">
            <a:extLst>
              <a:ext uri="{FF2B5EF4-FFF2-40B4-BE49-F238E27FC236}">
                <a16:creationId xmlns:a16="http://schemas.microsoft.com/office/drawing/2014/main" id="{705DFA69-557D-49EB-992B-26A235831F5A}"/>
              </a:ext>
            </a:extLst>
          </p:cNvPr>
          <p:cNvSpPr/>
          <p:nvPr/>
        </p:nvSpPr>
        <p:spPr>
          <a:xfrm>
            <a:off x="957162" y="3789680"/>
            <a:ext cx="1450756" cy="914400"/>
          </a:xfrm>
          <a:prstGeom prst="roundRect">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Four Priorities</a:t>
            </a:r>
          </a:p>
        </p:txBody>
      </p:sp>
      <p:sp>
        <p:nvSpPr>
          <p:cNvPr id="15" name="Rectangle: Rounded Corners 14">
            <a:extLst>
              <a:ext uri="{FF2B5EF4-FFF2-40B4-BE49-F238E27FC236}">
                <a16:creationId xmlns:a16="http://schemas.microsoft.com/office/drawing/2014/main" id="{D700D8A1-5A43-4475-9166-E7695BA3428C}"/>
              </a:ext>
            </a:extLst>
          </p:cNvPr>
          <p:cNvSpPr/>
          <p:nvPr/>
        </p:nvSpPr>
        <p:spPr>
          <a:xfrm>
            <a:off x="5963920" y="3779521"/>
            <a:ext cx="1330960" cy="914400"/>
          </a:xfrm>
          <a:prstGeom prst="roundRect">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Do You Want</a:t>
            </a:r>
          </a:p>
        </p:txBody>
      </p:sp>
      <p:sp>
        <p:nvSpPr>
          <p:cNvPr id="16" name="Rectangle: Rounded Corners 15">
            <a:extLst>
              <a:ext uri="{FF2B5EF4-FFF2-40B4-BE49-F238E27FC236}">
                <a16:creationId xmlns:a16="http://schemas.microsoft.com/office/drawing/2014/main" id="{02F4868A-8AA9-4A89-B51F-263C08A7A4DB}"/>
              </a:ext>
            </a:extLst>
          </p:cNvPr>
          <p:cNvSpPr/>
          <p:nvPr/>
        </p:nvSpPr>
        <p:spPr>
          <a:xfrm>
            <a:off x="7965440" y="3779520"/>
            <a:ext cx="1452880" cy="914400"/>
          </a:xfrm>
          <a:prstGeom prst="roundRect">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Benefits of a Strategy</a:t>
            </a:r>
          </a:p>
        </p:txBody>
      </p:sp>
      <p:sp>
        <p:nvSpPr>
          <p:cNvPr id="17" name="Rectangle: Rounded Corners 16">
            <a:extLst>
              <a:ext uri="{FF2B5EF4-FFF2-40B4-BE49-F238E27FC236}">
                <a16:creationId xmlns:a16="http://schemas.microsoft.com/office/drawing/2014/main" id="{79BB69B2-FAA0-4C22-86E9-8CAB14C243EB}"/>
              </a:ext>
            </a:extLst>
          </p:cNvPr>
          <p:cNvSpPr/>
          <p:nvPr/>
        </p:nvSpPr>
        <p:spPr>
          <a:xfrm>
            <a:off x="9886715" y="3738882"/>
            <a:ext cx="1849187" cy="914400"/>
          </a:xfrm>
          <a:prstGeom prst="roundRect">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Four Standards of Content Development</a:t>
            </a:r>
          </a:p>
        </p:txBody>
      </p:sp>
      <p:sp>
        <p:nvSpPr>
          <p:cNvPr id="18" name="Rectangle: Rounded Corners 17">
            <a:extLst>
              <a:ext uri="{FF2B5EF4-FFF2-40B4-BE49-F238E27FC236}">
                <a16:creationId xmlns:a16="http://schemas.microsoft.com/office/drawing/2014/main" id="{ACDB098E-DDBE-4E6C-A3A2-238DA7C8ED78}"/>
              </a:ext>
            </a:extLst>
          </p:cNvPr>
          <p:cNvSpPr/>
          <p:nvPr/>
        </p:nvSpPr>
        <p:spPr>
          <a:xfrm>
            <a:off x="3962400" y="3799840"/>
            <a:ext cx="1450756" cy="914400"/>
          </a:xfrm>
          <a:prstGeom prst="roundRect">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Increase Customer Base</a:t>
            </a:r>
          </a:p>
        </p:txBody>
      </p:sp>
      <p:sp>
        <p:nvSpPr>
          <p:cNvPr id="20" name="Rectangle: Rounded Corners 19">
            <a:extLst>
              <a:ext uri="{FF2B5EF4-FFF2-40B4-BE49-F238E27FC236}">
                <a16:creationId xmlns:a16="http://schemas.microsoft.com/office/drawing/2014/main" id="{AB30AF75-66AF-4890-A776-EE2F250381EF}"/>
              </a:ext>
            </a:extLst>
          </p:cNvPr>
          <p:cNvSpPr/>
          <p:nvPr/>
        </p:nvSpPr>
        <p:spPr>
          <a:xfrm>
            <a:off x="3960276" y="4876804"/>
            <a:ext cx="1532254" cy="525925"/>
          </a:xfrm>
          <a:prstGeom prst="round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Assessment</a:t>
            </a:r>
          </a:p>
        </p:txBody>
      </p:sp>
      <p:sp>
        <p:nvSpPr>
          <p:cNvPr id="22" name="Rectangle: Rounded Corners 21">
            <a:extLst>
              <a:ext uri="{FF2B5EF4-FFF2-40B4-BE49-F238E27FC236}">
                <a16:creationId xmlns:a16="http://schemas.microsoft.com/office/drawing/2014/main" id="{5C8E4A14-1E43-4321-A467-CADB9145B6A8}"/>
              </a:ext>
            </a:extLst>
          </p:cNvPr>
          <p:cNvSpPr/>
          <p:nvPr/>
        </p:nvSpPr>
        <p:spPr>
          <a:xfrm>
            <a:off x="7686872" y="4876800"/>
            <a:ext cx="792480" cy="467362"/>
          </a:xfrm>
          <a:prstGeom prst="round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Why</a:t>
            </a:r>
          </a:p>
        </p:txBody>
      </p:sp>
      <p:sp>
        <p:nvSpPr>
          <p:cNvPr id="23" name="Rectangle: Rounded Corners 22">
            <a:extLst>
              <a:ext uri="{FF2B5EF4-FFF2-40B4-BE49-F238E27FC236}">
                <a16:creationId xmlns:a16="http://schemas.microsoft.com/office/drawing/2014/main" id="{81DD1EF9-356C-448F-8940-0F349948C29A}"/>
              </a:ext>
            </a:extLst>
          </p:cNvPr>
          <p:cNvSpPr/>
          <p:nvPr/>
        </p:nvSpPr>
        <p:spPr>
          <a:xfrm>
            <a:off x="9966960" y="4836164"/>
            <a:ext cx="1537650" cy="436873"/>
          </a:xfrm>
          <a:prstGeom prst="round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Assessment</a:t>
            </a:r>
          </a:p>
        </p:txBody>
      </p:sp>
      <p:sp>
        <p:nvSpPr>
          <p:cNvPr id="24" name="Rectangle: Rounded Corners 23">
            <a:extLst>
              <a:ext uri="{FF2B5EF4-FFF2-40B4-BE49-F238E27FC236}">
                <a16:creationId xmlns:a16="http://schemas.microsoft.com/office/drawing/2014/main" id="{4EC0B47B-019C-467B-AA31-2527072B6D8D}"/>
              </a:ext>
            </a:extLst>
          </p:cNvPr>
          <p:cNvSpPr/>
          <p:nvPr/>
        </p:nvSpPr>
        <p:spPr>
          <a:xfrm>
            <a:off x="2592924" y="2692400"/>
            <a:ext cx="1125635" cy="914400"/>
          </a:xfrm>
          <a:prstGeom prst="roundRect">
            <a:avLst/>
          </a:prstGeom>
          <a:solidFill>
            <a:schemeClr val="bg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a:t>
            </a:r>
          </a:p>
        </p:txBody>
      </p:sp>
      <p:sp>
        <p:nvSpPr>
          <p:cNvPr id="25" name="Rectangle: Rounded Corners 24">
            <a:extLst>
              <a:ext uri="{FF2B5EF4-FFF2-40B4-BE49-F238E27FC236}">
                <a16:creationId xmlns:a16="http://schemas.microsoft.com/office/drawing/2014/main" id="{981DBD00-1CD4-4497-AC04-D027C508E78C}"/>
              </a:ext>
            </a:extLst>
          </p:cNvPr>
          <p:cNvSpPr/>
          <p:nvPr/>
        </p:nvSpPr>
        <p:spPr>
          <a:xfrm>
            <a:off x="2451746" y="3789680"/>
            <a:ext cx="1450756" cy="914400"/>
          </a:xfrm>
          <a:prstGeom prst="roundRect">
            <a:avLst/>
          </a:prstGeom>
          <a:solidFill>
            <a:schemeClr val="bg2">
              <a:lumMod val="9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Website</a:t>
            </a:r>
          </a:p>
        </p:txBody>
      </p:sp>
      <p:sp>
        <p:nvSpPr>
          <p:cNvPr id="26" name="Rectangle: Rounded Corners 25">
            <a:extLst>
              <a:ext uri="{FF2B5EF4-FFF2-40B4-BE49-F238E27FC236}">
                <a16:creationId xmlns:a16="http://schemas.microsoft.com/office/drawing/2014/main" id="{C45F2096-427C-45C5-B261-27631BEF7493}"/>
              </a:ext>
            </a:extLst>
          </p:cNvPr>
          <p:cNvSpPr/>
          <p:nvPr/>
        </p:nvSpPr>
        <p:spPr>
          <a:xfrm>
            <a:off x="2439461" y="4836164"/>
            <a:ext cx="1432560" cy="914400"/>
          </a:xfrm>
          <a:prstGeom prst="round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Social</a:t>
            </a:r>
            <a:r>
              <a:rPr lang="en-US" dirty="0"/>
              <a:t> </a:t>
            </a:r>
            <a:r>
              <a:rPr lang="en-US" dirty="0">
                <a:solidFill>
                  <a:schemeClr val="tx1"/>
                </a:solidFill>
              </a:rPr>
              <a:t>Media</a:t>
            </a:r>
          </a:p>
        </p:txBody>
      </p:sp>
      <p:sp>
        <p:nvSpPr>
          <p:cNvPr id="29" name="Rectangle: Rounded Corners 28">
            <a:extLst>
              <a:ext uri="{FF2B5EF4-FFF2-40B4-BE49-F238E27FC236}">
                <a16:creationId xmlns:a16="http://schemas.microsoft.com/office/drawing/2014/main" id="{AD25D368-9474-4818-A52D-20254086E719}"/>
              </a:ext>
            </a:extLst>
          </p:cNvPr>
          <p:cNvSpPr/>
          <p:nvPr/>
        </p:nvSpPr>
        <p:spPr>
          <a:xfrm>
            <a:off x="2407918" y="5878294"/>
            <a:ext cx="1496708" cy="914400"/>
          </a:xfrm>
          <a:prstGeom prst="round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Local Advertising</a:t>
            </a:r>
          </a:p>
        </p:txBody>
      </p:sp>
      <p:sp>
        <p:nvSpPr>
          <p:cNvPr id="30" name="Rectangle: Rounded Corners 29">
            <a:extLst>
              <a:ext uri="{FF2B5EF4-FFF2-40B4-BE49-F238E27FC236}">
                <a16:creationId xmlns:a16="http://schemas.microsoft.com/office/drawing/2014/main" id="{BFEAE01C-6760-4268-B20A-6E141D25E33C}"/>
              </a:ext>
            </a:extLst>
          </p:cNvPr>
          <p:cNvSpPr/>
          <p:nvPr/>
        </p:nvSpPr>
        <p:spPr>
          <a:xfrm>
            <a:off x="8630920" y="4876800"/>
            <a:ext cx="868680" cy="525929"/>
          </a:xfrm>
          <a:prstGeom prst="round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a:t>
            </a:r>
          </a:p>
        </p:txBody>
      </p:sp>
      <p:sp>
        <p:nvSpPr>
          <p:cNvPr id="32" name="Arrow: Down 31">
            <a:extLst>
              <a:ext uri="{FF2B5EF4-FFF2-40B4-BE49-F238E27FC236}">
                <a16:creationId xmlns:a16="http://schemas.microsoft.com/office/drawing/2014/main" id="{E63A8A22-32B2-44B7-82C4-01B9CDDF4936}"/>
              </a:ext>
            </a:extLst>
          </p:cNvPr>
          <p:cNvSpPr/>
          <p:nvPr/>
        </p:nvSpPr>
        <p:spPr>
          <a:xfrm>
            <a:off x="1851554" y="2510509"/>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6FFBAD55-6E32-4F9F-834D-01104DBB7618}"/>
              </a:ext>
            </a:extLst>
          </p:cNvPr>
          <p:cNvSpPr/>
          <p:nvPr/>
        </p:nvSpPr>
        <p:spPr>
          <a:xfrm>
            <a:off x="2981178" y="2493364"/>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7CD2EA75-214B-4E1B-8935-BD15B9B365AA}"/>
              </a:ext>
            </a:extLst>
          </p:cNvPr>
          <p:cNvSpPr/>
          <p:nvPr/>
        </p:nvSpPr>
        <p:spPr>
          <a:xfrm>
            <a:off x="1851554" y="3606800"/>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135956A0-29EB-425F-9D90-19BEF0D7A6B3}"/>
              </a:ext>
            </a:extLst>
          </p:cNvPr>
          <p:cNvSpPr/>
          <p:nvPr/>
        </p:nvSpPr>
        <p:spPr>
          <a:xfrm>
            <a:off x="2981178" y="3577408"/>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A81B73C2-54ED-4D43-ABB8-7AB0578D3370}"/>
              </a:ext>
            </a:extLst>
          </p:cNvPr>
          <p:cNvSpPr/>
          <p:nvPr/>
        </p:nvSpPr>
        <p:spPr>
          <a:xfrm>
            <a:off x="3000905" y="4650923"/>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Down 36">
            <a:extLst>
              <a:ext uri="{FF2B5EF4-FFF2-40B4-BE49-F238E27FC236}">
                <a16:creationId xmlns:a16="http://schemas.microsoft.com/office/drawing/2014/main" id="{79674330-8A55-41F6-811C-B21046486539}"/>
              </a:ext>
            </a:extLst>
          </p:cNvPr>
          <p:cNvSpPr/>
          <p:nvPr/>
        </p:nvSpPr>
        <p:spPr>
          <a:xfrm>
            <a:off x="2981463" y="5791200"/>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6504F1E8-FB8D-4D81-9CFA-765AD48AB396}"/>
              </a:ext>
            </a:extLst>
          </p:cNvPr>
          <p:cNvSpPr/>
          <p:nvPr/>
        </p:nvSpPr>
        <p:spPr>
          <a:xfrm>
            <a:off x="4590897" y="2482487"/>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3C7E0FE7-6648-44B7-9BE1-F3D22687659E}"/>
              </a:ext>
            </a:extLst>
          </p:cNvPr>
          <p:cNvSpPr/>
          <p:nvPr/>
        </p:nvSpPr>
        <p:spPr>
          <a:xfrm>
            <a:off x="4606135" y="3595733"/>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F68FF113-2F28-4905-BABE-2312D3FE7ED2}"/>
              </a:ext>
            </a:extLst>
          </p:cNvPr>
          <p:cNvSpPr/>
          <p:nvPr/>
        </p:nvSpPr>
        <p:spPr>
          <a:xfrm>
            <a:off x="6501984" y="2482487"/>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8F96BD87-F098-4E24-B776-2DA91154AECF}"/>
              </a:ext>
            </a:extLst>
          </p:cNvPr>
          <p:cNvSpPr/>
          <p:nvPr/>
        </p:nvSpPr>
        <p:spPr>
          <a:xfrm>
            <a:off x="6542340" y="3608069"/>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E3D5A32C-017B-4DB1-B16D-75F1DCB7DB1A}"/>
              </a:ext>
            </a:extLst>
          </p:cNvPr>
          <p:cNvSpPr/>
          <p:nvPr/>
        </p:nvSpPr>
        <p:spPr>
          <a:xfrm>
            <a:off x="8557773" y="2493363"/>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3AAAD37E-CC0E-4311-8933-B8F83E1246E3}"/>
              </a:ext>
            </a:extLst>
          </p:cNvPr>
          <p:cNvSpPr/>
          <p:nvPr/>
        </p:nvSpPr>
        <p:spPr>
          <a:xfrm>
            <a:off x="8575115" y="3599906"/>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DA1D4481-490F-4A66-8592-41FC13D3D717}"/>
              </a:ext>
            </a:extLst>
          </p:cNvPr>
          <p:cNvSpPr/>
          <p:nvPr/>
        </p:nvSpPr>
        <p:spPr>
          <a:xfrm>
            <a:off x="8148683" y="4697550"/>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1CE2D0A0-A391-46FE-B917-290C0A4DF566}"/>
              </a:ext>
            </a:extLst>
          </p:cNvPr>
          <p:cNvSpPr/>
          <p:nvPr/>
        </p:nvSpPr>
        <p:spPr>
          <a:xfrm>
            <a:off x="8967213" y="4710248"/>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Down 46">
            <a:extLst>
              <a:ext uri="{FF2B5EF4-FFF2-40B4-BE49-F238E27FC236}">
                <a16:creationId xmlns:a16="http://schemas.microsoft.com/office/drawing/2014/main" id="{863EAE0D-D7B0-48C7-93E4-E9EEF726B754}"/>
              </a:ext>
            </a:extLst>
          </p:cNvPr>
          <p:cNvSpPr/>
          <p:nvPr/>
        </p:nvSpPr>
        <p:spPr>
          <a:xfrm>
            <a:off x="10689709" y="2472327"/>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Down 47">
            <a:extLst>
              <a:ext uri="{FF2B5EF4-FFF2-40B4-BE49-F238E27FC236}">
                <a16:creationId xmlns:a16="http://schemas.microsoft.com/office/drawing/2014/main" id="{F745F23C-78BC-4029-8249-B6E5655B7F1A}"/>
              </a:ext>
            </a:extLst>
          </p:cNvPr>
          <p:cNvSpPr/>
          <p:nvPr/>
        </p:nvSpPr>
        <p:spPr>
          <a:xfrm>
            <a:off x="10689709" y="3608070"/>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Down 48">
            <a:extLst>
              <a:ext uri="{FF2B5EF4-FFF2-40B4-BE49-F238E27FC236}">
                <a16:creationId xmlns:a16="http://schemas.microsoft.com/office/drawing/2014/main" id="{BE30F571-F9F0-4596-AABF-81597C8B8651}"/>
              </a:ext>
            </a:extLst>
          </p:cNvPr>
          <p:cNvSpPr/>
          <p:nvPr/>
        </p:nvSpPr>
        <p:spPr>
          <a:xfrm>
            <a:off x="10705172" y="4666887"/>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a:extLst>
              <a:ext uri="{FF2B5EF4-FFF2-40B4-BE49-F238E27FC236}">
                <a16:creationId xmlns:a16="http://schemas.microsoft.com/office/drawing/2014/main" id="{93DF369C-B24F-45A2-9AAC-0DCC89FF0B1D}"/>
              </a:ext>
            </a:extLst>
          </p:cNvPr>
          <p:cNvSpPr/>
          <p:nvPr/>
        </p:nvSpPr>
        <p:spPr>
          <a:xfrm rot="16200000">
            <a:off x="3581762" y="1993991"/>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24B41625-590F-4471-8860-A167DD32A732}"/>
              </a:ext>
            </a:extLst>
          </p:cNvPr>
          <p:cNvSpPr/>
          <p:nvPr/>
        </p:nvSpPr>
        <p:spPr>
          <a:xfrm rot="16200000">
            <a:off x="7556681" y="2010682"/>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Down 52">
            <a:extLst>
              <a:ext uri="{FF2B5EF4-FFF2-40B4-BE49-F238E27FC236}">
                <a16:creationId xmlns:a16="http://schemas.microsoft.com/office/drawing/2014/main" id="{16DDA35F-6F96-47A5-97DC-C43B46F932AF}"/>
              </a:ext>
            </a:extLst>
          </p:cNvPr>
          <p:cNvSpPr/>
          <p:nvPr/>
        </p:nvSpPr>
        <p:spPr>
          <a:xfrm rot="16200000">
            <a:off x="5616121" y="2010691"/>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Down 53">
            <a:extLst>
              <a:ext uri="{FF2B5EF4-FFF2-40B4-BE49-F238E27FC236}">
                <a16:creationId xmlns:a16="http://schemas.microsoft.com/office/drawing/2014/main" id="{718FC17D-B789-4CB1-8621-6EB0DBC405F7}"/>
              </a:ext>
            </a:extLst>
          </p:cNvPr>
          <p:cNvSpPr/>
          <p:nvPr/>
        </p:nvSpPr>
        <p:spPr>
          <a:xfrm rot="16200000">
            <a:off x="9619161" y="2010681"/>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6ADBA105-4E00-463D-93A7-092BD8C14789}"/>
              </a:ext>
            </a:extLst>
          </p:cNvPr>
          <p:cNvSpPr/>
          <p:nvPr/>
        </p:nvSpPr>
        <p:spPr>
          <a:xfrm>
            <a:off x="189499" y="1557927"/>
            <a:ext cx="1450755" cy="914400"/>
          </a:xfrm>
          <a:prstGeom prst="round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Learning Outcomes</a:t>
            </a:r>
          </a:p>
        </p:txBody>
      </p:sp>
      <p:sp>
        <p:nvSpPr>
          <p:cNvPr id="56" name="Arrow: Down 55">
            <a:extLst>
              <a:ext uri="{FF2B5EF4-FFF2-40B4-BE49-F238E27FC236}">
                <a16:creationId xmlns:a16="http://schemas.microsoft.com/office/drawing/2014/main" id="{9B96692A-9CB4-479D-88CB-E9B685B2DD37}"/>
              </a:ext>
            </a:extLst>
          </p:cNvPr>
          <p:cNvSpPr/>
          <p:nvPr/>
        </p:nvSpPr>
        <p:spPr>
          <a:xfrm rot="16200000">
            <a:off x="1562235" y="1938881"/>
            <a:ext cx="177437" cy="226876"/>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4E452E5-3CCE-4C26-A322-4DA675EB57B1}"/>
              </a:ext>
            </a:extLst>
          </p:cNvPr>
          <p:cNvCxnSpPr>
            <a:cxnSpLocks/>
          </p:cNvCxnSpPr>
          <p:nvPr/>
        </p:nvCxnSpPr>
        <p:spPr>
          <a:xfrm flipH="1" flipV="1">
            <a:off x="3960276" y="2482488"/>
            <a:ext cx="127232" cy="3413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1E09F39-C5A1-4F41-AFF7-C9508EE7E84D}"/>
              </a:ext>
            </a:extLst>
          </p:cNvPr>
          <p:cNvCxnSpPr>
            <a:cxnSpLocks/>
          </p:cNvCxnSpPr>
          <p:nvPr/>
        </p:nvCxnSpPr>
        <p:spPr>
          <a:xfrm flipV="1">
            <a:off x="5556720" y="2472328"/>
            <a:ext cx="407200" cy="244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82C40C5-90AF-4C14-AD36-18F703E10835}"/>
              </a:ext>
            </a:extLst>
          </p:cNvPr>
          <p:cNvCxnSpPr>
            <a:cxnSpLocks/>
            <a:stCxn id="15" idx="3"/>
          </p:cNvCxnSpPr>
          <p:nvPr/>
        </p:nvCxnSpPr>
        <p:spPr>
          <a:xfrm flipV="1">
            <a:off x="7294880" y="2346961"/>
            <a:ext cx="670560" cy="1889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38AFD78-3718-4524-996B-1A16CFCEA7A4}"/>
              </a:ext>
            </a:extLst>
          </p:cNvPr>
          <p:cNvCxnSpPr>
            <a:cxnSpLocks/>
          </p:cNvCxnSpPr>
          <p:nvPr/>
        </p:nvCxnSpPr>
        <p:spPr>
          <a:xfrm flipV="1">
            <a:off x="9460284" y="2472328"/>
            <a:ext cx="506675" cy="3182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38EB248-07EA-4128-A890-283A2C2D94EC}"/>
              </a:ext>
            </a:extLst>
          </p:cNvPr>
          <p:cNvCxnSpPr>
            <a:cxnSpLocks/>
          </p:cNvCxnSpPr>
          <p:nvPr/>
        </p:nvCxnSpPr>
        <p:spPr>
          <a:xfrm flipV="1">
            <a:off x="3913894" y="6403175"/>
            <a:ext cx="264816" cy="167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9C6D88C-1B20-4E1C-8328-0F31F5D5A9B5}"/>
              </a:ext>
            </a:extLst>
          </p:cNvPr>
          <p:cNvCxnSpPr>
            <a:cxnSpLocks/>
          </p:cNvCxnSpPr>
          <p:nvPr/>
        </p:nvCxnSpPr>
        <p:spPr>
          <a:xfrm flipV="1">
            <a:off x="2284930" y="3543884"/>
            <a:ext cx="284278" cy="1292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Arrow: Down 70">
            <a:extLst>
              <a:ext uri="{FF2B5EF4-FFF2-40B4-BE49-F238E27FC236}">
                <a16:creationId xmlns:a16="http://schemas.microsoft.com/office/drawing/2014/main" id="{8A583598-1001-4652-B0EE-A9766255C0BA}"/>
              </a:ext>
            </a:extLst>
          </p:cNvPr>
          <p:cNvSpPr/>
          <p:nvPr/>
        </p:nvSpPr>
        <p:spPr>
          <a:xfrm>
            <a:off x="4583286" y="4683764"/>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Down 71">
            <a:extLst>
              <a:ext uri="{FF2B5EF4-FFF2-40B4-BE49-F238E27FC236}">
                <a16:creationId xmlns:a16="http://schemas.microsoft.com/office/drawing/2014/main" id="{B05A991F-A59D-4F4A-9811-A71E1DE887F4}"/>
              </a:ext>
            </a:extLst>
          </p:cNvPr>
          <p:cNvSpPr/>
          <p:nvPr/>
        </p:nvSpPr>
        <p:spPr>
          <a:xfrm>
            <a:off x="7997435" y="5409535"/>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Down 73">
            <a:extLst>
              <a:ext uri="{FF2B5EF4-FFF2-40B4-BE49-F238E27FC236}">
                <a16:creationId xmlns:a16="http://schemas.microsoft.com/office/drawing/2014/main" id="{6911C6D5-4C36-42C4-9DF4-2D0184FA7CE7}"/>
              </a:ext>
            </a:extLst>
          </p:cNvPr>
          <p:cNvSpPr/>
          <p:nvPr/>
        </p:nvSpPr>
        <p:spPr>
          <a:xfrm>
            <a:off x="8991781" y="5444495"/>
            <a:ext cx="146957" cy="2099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386BC9E8-9693-4B9C-B8C6-6A832F7AF207}"/>
              </a:ext>
            </a:extLst>
          </p:cNvPr>
          <p:cNvSpPr/>
          <p:nvPr/>
        </p:nvSpPr>
        <p:spPr>
          <a:xfrm>
            <a:off x="864200" y="4913993"/>
            <a:ext cx="1534035" cy="5650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Assessment</a:t>
            </a:r>
          </a:p>
        </p:txBody>
      </p:sp>
      <p:sp>
        <p:nvSpPr>
          <p:cNvPr id="76" name="Rectangle: Rounded Corners 75">
            <a:extLst>
              <a:ext uri="{FF2B5EF4-FFF2-40B4-BE49-F238E27FC236}">
                <a16:creationId xmlns:a16="http://schemas.microsoft.com/office/drawing/2014/main" id="{E50CD69E-6C84-4CA0-BDD0-A2C078B6037B}"/>
              </a:ext>
            </a:extLst>
          </p:cNvPr>
          <p:cNvSpPr/>
          <p:nvPr/>
        </p:nvSpPr>
        <p:spPr>
          <a:xfrm>
            <a:off x="7931853" y="5696176"/>
            <a:ext cx="1496708" cy="5650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Activity</a:t>
            </a:r>
          </a:p>
        </p:txBody>
      </p:sp>
      <p:sp>
        <p:nvSpPr>
          <p:cNvPr id="80" name="Rectangle: Rounded Corners 79">
            <a:extLst>
              <a:ext uri="{FF2B5EF4-FFF2-40B4-BE49-F238E27FC236}">
                <a16:creationId xmlns:a16="http://schemas.microsoft.com/office/drawing/2014/main" id="{B49B32EE-7FFE-49F9-9401-8249215C7494}"/>
              </a:ext>
            </a:extLst>
          </p:cNvPr>
          <p:cNvSpPr/>
          <p:nvPr/>
        </p:nvSpPr>
        <p:spPr>
          <a:xfrm>
            <a:off x="10657965" y="6220068"/>
            <a:ext cx="1534035" cy="5650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Part 2</a:t>
            </a:r>
          </a:p>
        </p:txBody>
      </p:sp>
      <p:cxnSp>
        <p:nvCxnSpPr>
          <p:cNvPr id="81" name="Straight Arrow Connector 80">
            <a:extLst>
              <a:ext uri="{FF2B5EF4-FFF2-40B4-BE49-F238E27FC236}">
                <a16:creationId xmlns:a16="http://schemas.microsoft.com/office/drawing/2014/main" id="{3D0CE0C3-1BE0-4A8F-A72B-DA59B8D58F9F}"/>
              </a:ext>
            </a:extLst>
          </p:cNvPr>
          <p:cNvCxnSpPr>
            <a:cxnSpLocks/>
          </p:cNvCxnSpPr>
          <p:nvPr/>
        </p:nvCxnSpPr>
        <p:spPr>
          <a:xfrm>
            <a:off x="10816138" y="5282226"/>
            <a:ext cx="17378" cy="780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9AB2347-912F-40FA-9BA0-ADD27843C652}"/>
              </a:ext>
            </a:extLst>
          </p:cNvPr>
          <p:cNvCxnSpPr>
            <a:cxnSpLocks/>
          </p:cNvCxnSpPr>
          <p:nvPr/>
        </p:nvCxnSpPr>
        <p:spPr>
          <a:xfrm flipV="1">
            <a:off x="11504610" y="5105380"/>
            <a:ext cx="4029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1F69AF3B-EF64-4F6E-998B-8AA38B067981}"/>
              </a:ext>
            </a:extLst>
          </p:cNvPr>
          <p:cNvCxnSpPr>
            <a:cxnSpLocks/>
          </p:cNvCxnSpPr>
          <p:nvPr/>
        </p:nvCxnSpPr>
        <p:spPr>
          <a:xfrm flipH="1" flipV="1">
            <a:off x="11907520" y="1371600"/>
            <a:ext cx="43141" cy="3694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07EBBAE-A66A-430F-A8DF-67CBCAEEB947}"/>
              </a:ext>
            </a:extLst>
          </p:cNvPr>
          <p:cNvCxnSpPr>
            <a:cxnSpLocks/>
          </p:cNvCxnSpPr>
          <p:nvPr/>
        </p:nvCxnSpPr>
        <p:spPr>
          <a:xfrm flipH="1">
            <a:off x="1402080" y="1249476"/>
            <a:ext cx="10503316" cy="52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E43F840-0C4E-4285-A433-18A1211BBB5D}"/>
              </a:ext>
            </a:extLst>
          </p:cNvPr>
          <p:cNvCxnSpPr>
            <a:cxnSpLocks/>
          </p:cNvCxnSpPr>
          <p:nvPr/>
        </p:nvCxnSpPr>
        <p:spPr>
          <a:xfrm>
            <a:off x="1381760" y="1301748"/>
            <a:ext cx="0" cy="261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C461C6E9-44C4-431B-A0EE-0373445874D7}"/>
              </a:ext>
            </a:extLst>
          </p:cNvPr>
          <p:cNvSpPr/>
          <p:nvPr/>
        </p:nvSpPr>
        <p:spPr>
          <a:xfrm>
            <a:off x="4012695" y="5838126"/>
            <a:ext cx="1534035" cy="5650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Assessment</a:t>
            </a:r>
          </a:p>
        </p:txBody>
      </p:sp>
    </p:spTree>
    <p:extLst>
      <p:ext uri="{BB962C8B-B14F-4D97-AF65-F5344CB8AC3E}">
        <p14:creationId xmlns:p14="http://schemas.microsoft.com/office/powerpoint/2010/main" val="324553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8" name="Group 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2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0" name="Rectangle 3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2" name="Rectangle 4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EF2DA0-2F1B-493F-9661-B4770E9D1D1B}"/>
              </a:ext>
            </a:extLst>
          </p:cNvPr>
          <p:cNvSpPr>
            <a:spLocks noGrp="1"/>
          </p:cNvSpPr>
          <p:nvPr>
            <p:ph type="title"/>
          </p:nvPr>
        </p:nvSpPr>
        <p:spPr>
          <a:xfrm>
            <a:off x="1259893" y="3101093"/>
            <a:ext cx="2454052" cy="3029344"/>
          </a:xfrm>
        </p:spPr>
        <p:txBody>
          <a:bodyPr vert="horz" lIns="91440" tIns="45720" rIns="91440" bIns="45720" rtlCol="0" anchor="t">
            <a:normAutofit/>
          </a:bodyPr>
          <a:lstStyle/>
          <a:p>
            <a:r>
              <a:rPr lang="en-US" sz="3200">
                <a:solidFill>
                  <a:schemeClr val="bg1"/>
                </a:solidFill>
              </a:rPr>
              <a:t>Today’s Agenda</a:t>
            </a:r>
          </a:p>
        </p:txBody>
      </p:sp>
      <p:sp>
        <p:nvSpPr>
          <p:cNvPr id="5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54" name="Rectangle 4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Content Placeholder 2">
            <a:extLst>
              <a:ext uri="{FF2B5EF4-FFF2-40B4-BE49-F238E27FC236}">
                <a16:creationId xmlns:a16="http://schemas.microsoft.com/office/drawing/2014/main" id="{D7660E0E-7FD2-435E-AA24-C1BB2E0E2BD9}"/>
              </a:ext>
            </a:extLst>
          </p:cNvPr>
          <p:cNvGraphicFramePr>
            <a:graphicFrameLocks noGrp="1"/>
          </p:cNvGraphicFramePr>
          <p:nvPr>
            <p:ph sz="half" idx="1"/>
            <p:extLst>
              <p:ext uri="{D42A27DB-BD31-4B8C-83A1-F6EECF244321}">
                <p14:modId xmlns:p14="http://schemas.microsoft.com/office/powerpoint/2010/main" val="327931420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84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73E3-D621-4819-82F7-DD459B444A22}"/>
              </a:ext>
            </a:extLst>
          </p:cNvPr>
          <p:cNvSpPr>
            <a:spLocks noGrp="1"/>
          </p:cNvSpPr>
          <p:nvPr>
            <p:ph type="title"/>
          </p:nvPr>
        </p:nvSpPr>
        <p:spPr/>
        <p:txBody>
          <a:bodyPr/>
          <a:lstStyle/>
          <a:p>
            <a:r>
              <a:rPr lang="en-US" dirty="0"/>
              <a:t>Awareness and Engagement Criteria</a:t>
            </a:r>
          </a:p>
        </p:txBody>
      </p:sp>
      <p:sp>
        <p:nvSpPr>
          <p:cNvPr id="3" name="Text Placeholder 2">
            <a:extLst>
              <a:ext uri="{FF2B5EF4-FFF2-40B4-BE49-F238E27FC236}">
                <a16:creationId xmlns:a16="http://schemas.microsoft.com/office/drawing/2014/main" id="{77D33B5C-59B5-4613-92E3-3FFBF48F19B0}"/>
              </a:ext>
            </a:extLst>
          </p:cNvPr>
          <p:cNvSpPr>
            <a:spLocks noGrp="1"/>
          </p:cNvSpPr>
          <p:nvPr>
            <p:ph type="body" idx="1"/>
          </p:nvPr>
        </p:nvSpPr>
        <p:spPr>
          <a:xfrm>
            <a:off x="2939373" y="1686560"/>
            <a:ext cx="7444147" cy="862405"/>
          </a:xfrm>
        </p:spPr>
        <p:txBody>
          <a:bodyPr/>
          <a:lstStyle/>
          <a:p>
            <a:r>
              <a:rPr lang="en-US" dirty="0"/>
              <a:t>You will learn how to: Build Awareness and Effectively Engage Customers</a:t>
            </a:r>
          </a:p>
        </p:txBody>
      </p:sp>
      <p:sp>
        <p:nvSpPr>
          <p:cNvPr id="4" name="Content Placeholder 3">
            <a:extLst>
              <a:ext uri="{FF2B5EF4-FFF2-40B4-BE49-F238E27FC236}">
                <a16:creationId xmlns:a16="http://schemas.microsoft.com/office/drawing/2014/main" id="{CB640195-E1FC-4B6E-B619-B22312BBDA35}"/>
              </a:ext>
            </a:extLst>
          </p:cNvPr>
          <p:cNvSpPr>
            <a:spLocks noGrp="1"/>
          </p:cNvSpPr>
          <p:nvPr>
            <p:ph sz="half" idx="2"/>
          </p:nvPr>
        </p:nvSpPr>
        <p:spPr>
          <a:xfrm>
            <a:off x="2589212" y="3241040"/>
            <a:ext cx="7444147" cy="2661986"/>
          </a:xfrm>
        </p:spPr>
        <p:txBody>
          <a:bodyPr>
            <a:normAutofit/>
          </a:bodyPr>
          <a:lstStyle/>
          <a:p>
            <a:r>
              <a:rPr lang="en-US" sz="4000" dirty="0"/>
              <a:t>Let’s test your knowledge about Awareness</a:t>
            </a:r>
          </a:p>
        </p:txBody>
      </p:sp>
    </p:spTree>
    <p:extLst>
      <p:ext uri="{BB962C8B-B14F-4D97-AF65-F5344CB8AC3E}">
        <p14:creationId xmlns:p14="http://schemas.microsoft.com/office/powerpoint/2010/main" val="99975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4A53-C336-46AF-801B-960DC7C43576}"/>
              </a:ext>
            </a:extLst>
          </p:cNvPr>
          <p:cNvSpPr>
            <a:spLocks noGrp="1"/>
          </p:cNvSpPr>
          <p:nvPr>
            <p:ph type="title"/>
          </p:nvPr>
        </p:nvSpPr>
        <p:spPr/>
        <p:txBody>
          <a:bodyPr/>
          <a:lstStyle/>
          <a:p>
            <a:r>
              <a:rPr lang="en-US" dirty="0"/>
              <a:t>What is Brand Awareness?</a:t>
            </a:r>
          </a:p>
        </p:txBody>
      </p:sp>
      <p:sp>
        <p:nvSpPr>
          <p:cNvPr id="3" name="Content Placeholder 2">
            <a:extLst>
              <a:ext uri="{FF2B5EF4-FFF2-40B4-BE49-F238E27FC236}">
                <a16:creationId xmlns:a16="http://schemas.microsoft.com/office/drawing/2014/main" id="{8CCF1085-AC0E-4896-A0FE-E0A90289F929}"/>
              </a:ext>
            </a:extLst>
          </p:cNvPr>
          <p:cNvSpPr>
            <a:spLocks noGrp="1"/>
          </p:cNvSpPr>
          <p:nvPr>
            <p:ph idx="1"/>
          </p:nvPr>
        </p:nvSpPr>
        <p:spPr>
          <a:xfrm>
            <a:off x="2589212" y="2133600"/>
            <a:ext cx="8915400" cy="1574800"/>
          </a:xfrm>
        </p:spPr>
        <p:txBody>
          <a:bodyPr>
            <a:normAutofit/>
          </a:bodyPr>
          <a:lstStyle/>
          <a:p>
            <a:r>
              <a:rPr lang="en-US" sz="2400" dirty="0"/>
              <a:t>Brand awareness is the degree to which consumers are familiar with your brand, including its distinctive qualities and features, as well as the products of services you offer.</a:t>
            </a:r>
          </a:p>
        </p:txBody>
      </p:sp>
      <p:sp>
        <p:nvSpPr>
          <p:cNvPr id="6" name="TextBox 5">
            <a:extLst>
              <a:ext uri="{FF2B5EF4-FFF2-40B4-BE49-F238E27FC236}">
                <a16:creationId xmlns:a16="http://schemas.microsoft.com/office/drawing/2014/main" id="{DA7A5233-57C0-403B-9E0F-9E5E067B5587}"/>
              </a:ext>
            </a:extLst>
          </p:cNvPr>
          <p:cNvSpPr txBox="1"/>
          <p:nvPr/>
        </p:nvSpPr>
        <p:spPr>
          <a:xfrm>
            <a:off x="2886471" y="4147234"/>
            <a:ext cx="1101584" cy="646331"/>
          </a:xfrm>
          <a:prstGeom prst="rect">
            <a:avLst/>
          </a:prstGeom>
          <a:noFill/>
        </p:spPr>
        <p:txBody>
          <a:bodyPr wrap="none" rtlCol="0">
            <a:spAutoFit/>
          </a:bodyPr>
          <a:lstStyle/>
          <a:p>
            <a:r>
              <a:rPr lang="en-US" sz="3600" dirty="0">
                <a:hlinkClick r:id="rId2" action="ppaction://hlinksldjump"/>
              </a:rPr>
              <a:t>True</a:t>
            </a:r>
            <a:endParaRPr lang="en-US" sz="3600" dirty="0"/>
          </a:p>
        </p:txBody>
      </p:sp>
      <p:sp>
        <p:nvSpPr>
          <p:cNvPr id="7" name="TextBox 6">
            <a:hlinkClick r:id="rId3" action="ppaction://hlinksldjump"/>
            <a:extLst>
              <a:ext uri="{FF2B5EF4-FFF2-40B4-BE49-F238E27FC236}">
                <a16:creationId xmlns:a16="http://schemas.microsoft.com/office/drawing/2014/main" id="{9231F105-6370-467B-A5AE-4B7AAFE4234C}"/>
              </a:ext>
            </a:extLst>
          </p:cNvPr>
          <p:cNvSpPr txBox="1"/>
          <p:nvPr/>
        </p:nvSpPr>
        <p:spPr>
          <a:xfrm>
            <a:off x="2886471" y="5232400"/>
            <a:ext cx="1297150" cy="646331"/>
          </a:xfrm>
          <a:prstGeom prst="rect">
            <a:avLst/>
          </a:prstGeom>
          <a:noFill/>
        </p:spPr>
        <p:txBody>
          <a:bodyPr wrap="none" rtlCol="0">
            <a:spAutoFit/>
          </a:bodyPr>
          <a:lstStyle/>
          <a:p>
            <a:r>
              <a:rPr lang="en-US" sz="3600" dirty="0">
                <a:hlinkClick r:id="rId3" action="ppaction://hlinksldjump"/>
              </a:rPr>
              <a:t>False</a:t>
            </a:r>
            <a:endParaRPr lang="en-US" sz="3600" dirty="0"/>
          </a:p>
        </p:txBody>
      </p:sp>
    </p:spTree>
    <p:extLst>
      <p:ext uri="{BB962C8B-B14F-4D97-AF65-F5344CB8AC3E}">
        <p14:creationId xmlns:p14="http://schemas.microsoft.com/office/powerpoint/2010/main" val="256814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6"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5B3821AF-9D6D-4CB9-A29B-21CCB2C20330}"/>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Correct</a:t>
            </a:r>
          </a:p>
        </p:txBody>
      </p:sp>
      <p:sp>
        <p:nvSpPr>
          <p:cNvPr id="3" name="Content Placeholder 2">
            <a:extLst>
              <a:ext uri="{FF2B5EF4-FFF2-40B4-BE49-F238E27FC236}">
                <a16:creationId xmlns:a16="http://schemas.microsoft.com/office/drawing/2014/main" id="{BDBEB8F1-0B45-4612-A24F-F814496BC8C9}"/>
              </a:ext>
            </a:extLst>
          </p:cNvPr>
          <p:cNvSpPr>
            <a:spLocks noGrp="1"/>
          </p:cNvSpPr>
          <p:nvPr>
            <p:ph idx="1"/>
          </p:nvPr>
        </p:nvSpPr>
        <p:spPr>
          <a:xfrm>
            <a:off x="7712032" y="804334"/>
            <a:ext cx="3675634" cy="5249332"/>
          </a:xfrm>
        </p:spPr>
        <p:txBody>
          <a:bodyPr vert="horz" lIns="91440" tIns="45720" rIns="91440" bIns="45720" rtlCol="0" anchor="ctr">
            <a:normAutofit/>
          </a:bodyPr>
          <a:lstStyle/>
          <a:p>
            <a:pPr marL="0" indent="0">
              <a:buNone/>
            </a:pPr>
            <a:r>
              <a:rPr lang="en-US" dirty="0">
                <a:solidFill>
                  <a:schemeClr val="tx1"/>
                </a:solidFill>
                <a:hlinkClick r:id="rId2" action="ppaction://hlinksldjump"/>
              </a:rPr>
              <a:t>Continue tutorial</a:t>
            </a:r>
            <a:endParaRPr lang="en-US" dirty="0">
              <a:solidFill>
                <a:schemeClr val="tx1"/>
              </a:solidFill>
            </a:endParaRPr>
          </a:p>
        </p:txBody>
      </p:sp>
      <p:pic>
        <p:nvPicPr>
          <p:cNvPr id="5" name="Picture 4">
            <a:extLst>
              <a:ext uri="{FF2B5EF4-FFF2-40B4-BE49-F238E27FC236}">
                <a16:creationId xmlns:a16="http://schemas.microsoft.com/office/drawing/2014/main" id="{504E55C2-EE47-46DE-830A-6A773AFDB0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88145" y="2905760"/>
            <a:ext cx="1051560" cy="1046480"/>
          </a:xfrm>
          <a:prstGeom prst="rect">
            <a:avLst/>
          </a:prstGeom>
        </p:spPr>
      </p:pic>
    </p:spTree>
    <p:extLst>
      <p:ext uri="{BB962C8B-B14F-4D97-AF65-F5344CB8AC3E}">
        <p14:creationId xmlns:p14="http://schemas.microsoft.com/office/powerpoint/2010/main" val="15186131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17191</TotalTime>
  <Words>2356</Words>
  <Application>Microsoft Office PowerPoint</Application>
  <PresentationFormat>Widescreen</PresentationFormat>
  <Paragraphs>329</Paragraphs>
  <Slides>49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Century Gothic</vt:lpstr>
      <vt:lpstr>Wingdings 3</vt:lpstr>
      <vt:lpstr>Wisp</vt:lpstr>
      <vt:lpstr>Build Your Marketing Plan</vt:lpstr>
      <vt:lpstr>Welcome to Part 1 of our Marketing Series</vt:lpstr>
      <vt:lpstr>Do You Have What It Takes To Build A Marketing Plan?</vt:lpstr>
      <vt:lpstr>Upon successful completion of this tutorial, the learner will be able to:</vt:lpstr>
      <vt:lpstr>This is our plan for Part 1 of our Marketing Plan Series:</vt:lpstr>
      <vt:lpstr>Today’s Agenda</vt:lpstr>
      <vt:lpstr>Awareness and Engagement Criteria</vt:lpstr>
      <vt:lpstr>What is Brand Awareness?</vt:lpstr>
      <vt:lpstr>Correct</vt:lpstr>
      <vt:lpstr>Oops, try again.</vt:lpstr>
      <vt:lpstr>Brand Awareness is a single focus</vt:lpstr>
      <vt:lpstr>Correct</vt:lpstr>
      <vt:lpstr>Oops, try again.</vt:lpstr>
      <vt:lpstr>There are many elements involved in the improvement of your brand awareness.  One choice below is NOT an element.  Which choice?</vt:lpstr>
      <vt:lpstr>Correct</vt:lpstr>
      <vt:lpstr>Oops, try again.</vt:lpstr>
      <vt:lpstr>How to Build Awareness With:  your brand, your customer, your advertising options  This will be a focus in today’s tutorial.  </vt:lpstr>
      <vt:lpstr>Engagement With Your Customer Base</vt:lpstr>
      <vt:lpstr>Excellent Examples of #1 Priority: Customer Experience </vt:lpstr>
      <vt:lpstr>PowerPoint Presentation</vt:lpstr>
      <vt:lpstr>Take a moment to list the ways in which you:</vt:lpstr>
      <vt:lpstr>#3 Priority: Personalize Customer Communication</vt:lpstr>
      <vt:lpstr>Create a personalized experience for your customers</vt:lpstr>
      <vt:lpstr>Listen</vt:lpstr>
      <vt:lpstr>#4 Priority: Use Social Media</vt:lpstr>
      <vt:lpstr>PowerPoint Presentation</vt:lpstr>
      <vt:lpstr>Process</vt:lpstr>
      <vt:lpstr>Website </vt:lpstr>
      <vt:lpstr>Local Advertising</vt:lpstr>
      <vt:lpstr>Social Media</vt:lpstr>
      <vt:lpstr>Types of Social  Media</vt:lpstr>
      <vt:lpstr>PowerPoint Presentation</vt:lpstr>
      <vt:lpstr>We have covered a lot.  Let’s review:</vt:lpstr>
      <vt:lpstr>Target Audience</vt:lpstr>
      <vt:lpstr>This is an activity that will help you determine your target audience: </vt:lpstr>
      <vt:lpstr>Business Branding</vt:lpstr>
      <vt:lpstr>Follow this link to take you to your next activity:</vt:lpstr>
      <vt:lpstr>Strategize Importance of a strategy: create a plan and eliminate chaos</vt:lpstr>
      <vt:lpstr>Importance of Creating a Marketing Strategy</vt:lpstr>
      <vt:lpstr>Let’s Create a Strategy Based on What You Have Learned.</vt:lpstr>
      <vt:lpstr>Content Marketing</vt:lpstr>
      <vt:lpstr>Take a short pre-test to assess your content marketing skills:</vt:lpstr>
      <vt:lpstr>Types of Content</vt:lpstr>
      <vt:lpstr>PowerPoint Presentation</vt:lpstr>
      <vt:lpstr>On a separate sheet of paper, please list the reason for each standard and an example</vt:lpstr>
      <vt:lpstr>Click below to list the challenges you have experienced and the successes you can share:</vt:lpstr>
      <vt:lpstr>Here is an inspirational infographic to guide you as you begin this process.</vt:lpstr>
      <vt:lpstr>PowerPoint Presentation</vt:lpstr>
      <vt:lpstr>Priorities clip art. (n.d.). Retrieved from:  https://www.gograph.com/vector-clip-art/priorities.html  Entrepreneur. (n.d.). Use These 5 Steps To Create A Marketing Plan. Retrieved from:  https://www.entrepreneur.com/slideshow/299487#1   SCCPRE. (n.d.).  Retrieved from: https://www.sccpre.cat/maxp/iTxRJwJ/  Smithson, (2015).  6 Tips for Reaching a Larger Target Marker. Retrieved from: https://www.brandingmag.com/2015/07/23/6-tips-for-reaching-a-larger-target-market/  Standberry, S. (2018). Content Marketing. LYFE Marketing.  Retrieved from: https://www.lyfemarketing.com/blog/types-of-content-marketing/  Thompson, S. (2018).  7 Reasons Why Marketing Strategy is Important for your Business.  Women Belong. Retrieved from: https://www.womenbelong.com/7-reasons-why-marketing-strategy-is-important-for-your-business/  Tracy, B. (2017). Retrieved from: : https://www.youtube.com/watch?v=y0OtFpC7yag&amp;t=108s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Your Marketing Plan</dc:title>
  <dc:creator>bhedden0@comcast.net</dc:creator>
  <cp:lastModifiedBy>bhedden0@comcast.net</cp:lastModifiedBy>
  <cp:revision>46</cp:revision>
  <cp:lastPrinted>2019-06-14T19:57:47Z</cp:lastPrinted>
  <dcterms:created xsi:type="dcterms:W3CDTF">2019-06-02T22:42:29Z</dcterms:created>
  <dcterms:modified xsi:type="dcterms:W3CDTF">2019-06-15T21:51:28Z</dcterms:modified>
</cp:coreProperties>
</file>